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275" r:id="rId3"/>
    <p:sldId id="269" r:id="rId4"/>
    <p:sldId id="282" r:id="rId5"/>
    <p:sldId id="286" r:id="rId6"/>
    <p:sldId id="288" r:id="rId7"/>
    <p:sldId id="289" r:id="rId8"/>
    <p:sldId id="287" r:id="rId9"/>
    <p:sldId id="285" r:id="rId10"/>
    <p:sldId id="290" r:id="rId11"/>
    <p:sldId id="294" r:id="rId12"/>
    <p:sldId id="293" r:id="rId13"/>
    <p:sldId id="292" r:id="rId14"/>
    <p:sldId id="291" r:id="rId15"/>
    <p:sldId id="299" r:id="rId16"/>
    <p:sldId id="298" r:id="rId17"/>
    <p:sldId id="297" r:id="rId18"/>
    <p:sldId id="295" r:id="rId19"/>
    <p:sldId id="296" r:id="rId20"/>
    <p:sldId id="300" r:id="rId21"/>
    <p:sldId id="301" r:id="rId22"/>
    <p:sldId id="303" r:id="rId23"/>
    <p:sldId id="302" r:id="rId24"/>
    <p:sldId id="283" r:id="rId25"/>
    <p:sldId id="284" r:id="rId26"/>
    <p:sldId id="260" r:id="rId27"/>
    <p:sldId id="261" r:id="rId28"/>
    <p:sldId id="257" r:id="rId29"/>
    <p:sldId id="258" r:id="rId30"/>
    <p:sldId id="263" r:id="rId31"/>
    <p:sldId id="264" r:id="rId32"/>
    <p:sldId id="266" r:id="rId33"/>
    <p:sldId id="267" r:id="rId34"/>
    <p:sldId id="268" r:id="rId35"/>
    <p:sldId id="272" r:id="rId36"/>
    <p:sldId id="273" r:id="rId37"/>
    <p:sldId id="2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\APPI\data%20base\data%20perkembangan%20MF\data%20YOY%20Multifina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\APPI\data%20base\data%20perkembangan%20MF\data%20penj%20mobil%20&amp;%20motor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\APPI\data%20base\data%20perkembangan%20MF\data%20penj%20mobil%20&amp;%20moto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Sheet1!$X$32</c:f>
              <c:strCache>
                <c:ptCount val="1"/>
                <c:pt idx="0">
                  <c:v>Leasing</c:v>
                </c:pt>
              </c:strCache>
            </c:strRef>
          </c:tx>
          <c:cat>
            <c:strRef>
              <c:f>Sheet1!$Y$31:$AF$31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Sept'2012</c:v>
                </c:pt>
              </c:strCache>
            </c:strRef>
          </c:cat>
          <c:val>
            <c:numRef>
              <c:f>Sheet1!$Y$32:$AF$32</c:f>
              <c:numCache>
                <c:formatCode>_(* #,##0_);_(* \(#,##0\);_(* "-"_);_(@_)</c:formatCode>
                <c:ptCount val="8"/>
                <c:pt idx="0">
                  <c:v>2009.8065836842127</c:v>
                </c:pt>
                <c:pt idx="1">
                  <c:v>3436.186321052628</c:v>
                </c:pt>
                <c:pt idx="2">
                  <c:v>3840.2262099999966</c:v>
                </c:pt>
                <c:pt idx="3">
                  <c:v>5334.7543926315775</c:v>
                </c:pt>
                <c:pt idx="4">
                  <c:v>4897.7047511578949</c:v>
                </c:pt>
                <c:pt idx="5">
                  <c:v>5596.5157218947425</c:v>
                </c:pt>
                <c:pt idx="6">
                  <c:v>8062.3157894736923</c:v>
                </c:pt>
                <c:pt idx="7">
                  <c:v>11316.105263157895</c:v>
                </c:pt>
              </c:numCache>
            </c:numRef>
          </c:val>
        </c:ser>
        <c:ser>
          <c:idx val="1"/>
          <c:order val="1"/>
          <c:tx>
            <c:strRef>
              <c:f>Sheet1!$X$33</c:f>
              <c:strCache>
                <c:ptCount val="1"/>
                <c:pt idx="0">
                  <c:v>Factoring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Sheet1!$Y$31:$AF$31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Sept'2012</c:v>
                </c:pt>
              </c:strCache>
            </c:strRef>
          </c:cat>
          <c:val>
            <c:numRef>
              <c:f>Sheet1!$Y$33:$AF$33</c:f>
              <c:numCache>
                <c:formatCode>_(* #,##0_);_(* \(#,##0\);_(* "-"_);_(@_)</c:formatCode>
                <c:ptCount val="8"/>
                <c:pt idx="0">
                  <c:v>148.56086610526324</c:v>
                </c:pt>
                <c:pt idx="1">
                  <c:v>137.09654431578966</c:v>
                </c:pt>
                <c:pt idx="2">
                  <c:v>231.57314547368424</c:v>
                </c:pt>
                <c:pt idx="3">
                  <c:v>233.75983705263184</c:v>
                </c:pt>
                <c:pt idx="4">
                  <c:v>213.39947694736841</c:v>
                </c:pt>
                <c:pt idx="5">
                  <c:v>241.63143200000007</c:v>
                </c:pt>
                <c:pt idx="6">
                  <c:v>412.10526315789474</c:v>
                </c:pt>
                <c:pt idx="7">
                  <c:v>428.94736842105266</c:v>
                </c:pt>
              </c:numCache>
            </c:numRef>
          </c:val>
        </c:ser>
        <c:ser>
          <c:idx val="2"/>
          <c:order val="2"/>
          <c:tx>
            <c:strRef>
              <c:f>Sheet1!$X$34</c:f>
              <c:strCache>
                <c:ptCount val="1"/>
                <c:pt idx="0">
                  <c:v>Credit Card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Sheet1!$Y$31:$AF$31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Sept'2012</c:v>
                </c:pt>
              </c:strCache>
            </c:strRef>
          </c:cat>
          <c:val>
            <c:numRef>
              <c:f>Sheet1!$Y$34:$AF$34</c:f>
              <c:numCache>
                <c:formatCode>_(* #,##0_);_(* \(#,##0\);_(* "-"_);_(@_)</c:formatCode>
                <c:ptCount val="8"/>
                <c:pt idx="0">
                  <c:v>185.58079726315773</c:v>
                </c:pt>
                <c:pt idx="1">
                  <c:v>155.42627926315774</c:v>
                </c:pt>
                <c:pt idx="2">
                  <c:v>151.76916357894703</c:v>
                </c:pt>
                <c:pt idx="3">
                  <c:v>120.52835799999991</c:v>
                </c:pt>
                <c:pt idx="4">
                  <c:v>97.899062947368435</c:v>
                </c:pt>
                <c:pt idx="5">
                  <c:v>92.176005684210523</c:v>
                </c:pt>
                <c:pt idx="6">
                  <c:v>0.21052631578947387</c:v>
                </c:pt>
                <c:pt idx="7">
                  <c:v>0.21052631578947387</c:v>
                </c:pt>
              </c:numCache>
            </c:numRef>
          </c:val>
        </c:ser>
        <c:ser>
          <c:idx val="3"/>
          <c:order val="3"/>
          <c:tx>
            <c:strRef>
              <c:f>Sheet1!$X$35</c:f>
              <c:strCache>
                <c:ptCount val="1"/>
                <c:pt idx="0">
                  <c:v>Consumer Finance</c:v>
                </c:pt>
              </c:strCache>
            </c:strRef>
          </c:tx>
          <c:cat>
            <c:strRef>
              <c:f>Sheet1!$Y$31:$AF$31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Sept'2012</c:v>
                </c:pt>
              </c:strCache>
            </c:strRef>
          </c:cat>
          <c:val>
            <c:numRef>
              <c:f>Sheet1!$Y$35:$AF$35</c:f>
              <c:numCache>
                <c:formatCode>_(* #,##0_);_(* \(#,##0\);_(* "-"_);_(@_)</c:formatCode>
                <c:ptCount val="8"/>
                <c:pt idx="0">
                  <c:v>4652.2196125263135</c:v>
                </c:pt>
                <c:pt idx="1">
                  <c:v>6073.97428221052</c:v>
                </c:pt>
                <c:pt idx="2">
                  <c:v>7111.8084536842107</c:v>
                </c:pt>
                <c:pt idx="3">
                  <c:v>8756.9343055789468</c:v>
                </c:pt>
                <c:pt idx="4">
                  <c:v>9795.1540031578934</c:v>
                </c:pt>
                <c:pt idx="5">
                  <c:v>13685.885981999985</c:v>
                </c:pt>
                <c:pt idx="6">
                  <c:v>17346.42105263158</c:v>
                </c:pt>
                <c:pt idx="7">
                  <c:v>19543.157894736865</c:v>
                </c:pt>
              </c:numCache>
            </c:numRef>
          </c:val>
        </c:ser>
        <c:shape val="box"/>
        <c:axId val="133877120"/>
        <c:axId val="133883008"/>
        <c:axId val="0"/>
      </c:bar3DChart>
      <c:catAx>
        <c:axId val="133877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id-ID"/>
          </a:p>
        </c:txPr>
        <c:crossAx val="133883008"/>
        <c:crosses val="autoZero"/>
        <c:auto val="1"/>
        <c:lblAlgn val="ctr"/>
        <c:lblOffset val="100"/>
      </c:catAx>
      <c:valAx>
        <c:axId val="133883008"/>
        <c:scaling>
          <c:orientation val="minMax"/>
        </c:scaling>
        <c:axPos val="l"/>
        <c:majorGridlines/>
        <c:numFmt formatCode="_(* #,##0_);_(* \(#,##0\);_(* &quot;-&quot;_);_(@_)" sourceLinked="1"/>
        <c:tickLblPos val="nextTo"/>
        <c:txPr>
          <a:bodyPr/>
          <a:lstStyle/>
          <a:p>
            <a:pPr>
              <a:defRPr sz="1400"/>
            </a:pPr>
            <a:endParaRPr lang="id-ID"/>
          </a:p>
        </c:txPr>
        <c:crossAx val="1338771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id-ID"/>
        </a:p>
      </c:txPr>
    </c:legend>
    <c:plotVisOnly val="1"/>
  </c:chart>
  <c:spPr>
    <a:solidFill>
      <a:schemeClr val="dk1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id-ID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style val="47"/>
  <c:chart>
    <c:title>
      <c:layout/>
      <c:txPr>
        <a:bodyPr/>
        <a:lstStyle/>
        <a:p>
          <a:pPr>
            <a:defRPr/>
          </a:pPr>
          <a:endParaRPr lang="id-ID"/>
        </a:p>
      </c:txPr>
    </c:title>
    <c:plotArea>
      <c:layout/>
      <c:barChart>
        <c:barDir val="col"/>
        <c:grouping val="stacked"/>
        <c:ser>
          <c:idx val="0"/>
          <c:order val="0"/>
          <c:tx>
            <c:strRef>
              <c:f>mobil!$CF$16</c:f>
              <c:strCache>
                <c:ptCount val="1"/>
                <c:pt idx="0">
                  <c:v>car sales</c:v>
                </c:pt>
              </c:strCache>
            </c:strRef>
          </c:tx>
          <c:cat>
            <c:strRef>
              <c:f>mobil!$CG$15:$CN$15</c:f>
              <c:strCache>
                <c:ptCount val="8"/>
                <c:pt idx="0">
                  <c:v>dec 05</c:v>
                </c:pt>
                <c:pt idx="1">
                  <c:v>dec 06</c:v>
                </c:pt>
                <c:pt idx="2">
                  <c:v>dec 07</c:v>
                </c:pt>
                <c:pt idx="3">
                  <c:v>dec 08</c:v>
                </c:pt>
                <c:pt idx="4">
                  <c:v>dec 09</c:v>
                </c:pt>
                <c:pt idx="5">
                  <c:v>dec 10</c:v>
                </c:pt>
                <c:pt idx="6">
                  <c:v>dec 11</c:v>
                </c:pt>
                <c:pt idx="7">
                  <c:v>Oct-12</c:v>
                </c:pt>
              </c:strCache>
            </c:strRef>
          </c:cat>
          <c:val>
            <c:numRef>
              <c:f>mobil!$CG$16:$CN$16</c:f>
              <c:numCache>
                <c:formatCode>_(* #,##0_);_(* \(#,##0\);_(* "-"_);_(@_)</c:formatCode>
                <c:ptCount val="8"/>
                <c:pt idx="0">
                  <c:v>533917</c:v>
                </c:pt>
                <c:pt idx="1">
                  <c:v>318904</c:v>
                </c:pt>
                <c:pt idx="2">
                  <c:v>433341</c:v>
                </c:pt>
                <c:pt idx="3">
                  <c:v>603774</c:v>
                </c:pt>
                <c:pt idx="4">
                  <c:v>483548</c:v>
                </c:pt>
                <c:pt idx="5">
                  <c:v>764710</c:v>
                </c:pt>
                <c:pt idx="6">
                  <c:v>894179</c:v>
                </c:pt>
                <c:pt idx="7">
                  <c:v>922205</c:v>
                </c:pt>
              </c:numCache>
            </c:numRef>
          </c:val>
        </c:ser>
        <c:overlap val="100"/>
        <c:axId val="3057536"/>
        <c:axId val="3059072"/>
      </c:barChart>
      <c:catAx>
        <c:axId val="3057536"/>
        <c:scaling>
          <c:orientation val="minMax"/>
        </c:scaling>
        <c:axPos val="b"/>
        <c:numFmt formatCode="General" sourceLinked="0"/>
        <c:tickLblPos val="nextTo"/>
        <c:crossAx val="3059072"/>
        <c:crosses val="autoZero"/>
        <c:auto val="1"/>
        <c:lblAlgn val="ctr"/>
        <c:lblOffset val="100"/>
        <c:tickMarkSkip val="1"/>
      </c:catAx>
      <c:valAx>
        <c:axId val="3059072"/>
        <c:scaling>
          <c:orientation val="minMax"/>
        </c:scaling>
        <c:axPos val="l"/>
        <c:majorGridlines/>
        <c:numFmt formatCode="_(* #,##0_);_(* \(#,##0\);_(* &quot;-&quot;_);_(@_)" sourceLinked="1"/>
        <c:tickLblPos val="nextTo"/>
        <c:crossAx val="3057536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id-ID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style val="45"/>
  <c:chart>
    <c:title>
      <c:tx>
        <c:rich>
          <a:bodyPr/>
          <a:lstStyle/>
          <a:p>
            <a:pPr>
              <a:defRPr/>
            </a:pPr>
            <a:r>
              <a:rPr lang="id-ID"/>
              <a:t>Motor  </a:t>
            </a:r>
            <a:r>
              <a:rPr lang="en-US"/>
              <a:t>sales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motor!$J$31</c:f>
              <c:strCache>
                <c:ptCount val="1"/>
                <c:pt idx="0">
                  <c:v>Motor sales</c:v>
                </c:pt>
              </c:strCache>
            </c:strRef>
          </c:tx>
          <c:cat>
            <c:numRef>
              <c:f>motor!$K$30:$R$30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 formatCode="mmm\-yy">
                  <c:v>41183</c:v>
                </c:pt>
              </c:numCache>
            </c:numRef>
          </c:cat>
          <c:val>
            <c:numRef>
              <c:f>motor!$K$31:$R$31</c:f>
              <c:numCache>
                <c:formatCode>_(* #,##0_);_(* \(#,##0\);_(* "-"_);_(@_)</c:formatCode>
                <c:ptCount val="8"/>
                <c:pt idx="0">
                  <c:v>5074186</c:v>
                </c:pt>
                <c:pt idx="1">
                  <c:v>4427342</c:v>
                </c:pt>
                <c:pt idx="2">
                  <c:v>4688263</c:v>
                </c:pt>
                <c:pt idx="3">
                  <c:v>6215865</c:v>
                </c:pt>
                <c:pt idx="4">
                  <c:v>5851963</c:v>
                </c:pt>
                <c:pt idx="5">
                  <c:v>7428039</c:v>
                </c:pt>
                <c:pt idx="6">
                  <c:v>8006293</c:v>
                </c:pt>
                <c:pt idx="7">
                  <c:v>6025697</c:v>
                </c:pt>
              </c:numCache>
            </c:numRef>
          </c:val>
        </c:ser>
        <c:axId val="8554368"/>
        <c:axId val="8555904"/>
      </c:barChart>
      <c:catAx>
        <c:axId val="8554368"/>
        <c:scaling>
          <c:orientation val="minMax"/>
        </c:scaling>
        <c:axPos val="b"/>
        <c:numFmt formatCode="General" sourceLinked="1"/>
        <c:tickLblPos val="nextTo"/>
        <c:crossAx val="8555904"/>
        <c:crosses val="autoZero"/>
        <c:auto val="1"/>
        <c:lblAlgn val="ctr"/>
        <c:lblOffset val="100"/>
      </c:catAx>
      <c:valAx>
        <c:axId val="8555904"/>
        <c:scaling>
          <c:orientation val="minMax"/>
        </c:scaling>
        <c:axPos val="l"/>
        <c:majorGridlines/>
        <c:numFmt formatCode="_(* #,##0_);_(* \(#,##0\);_(* &quot;-&quot;_);_(@_)" sourceLinked="1"/>
        <c:tickLblPos val="nextTo"/>
        <c:crossAx val="8554368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id-ID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383D8-ACB7-4A72-9A39-9568F09FB567}" type="datetimeFigureOut">
              <a:rPr lang="id-ID" smtClean="0"/>
              <a:pPr/>
              <a:t>30/11/2012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CE633-FC30-4437-B0F6-509870966C7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EC019-3D5A-4B56-A55F-BBE6499A8767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2E45E-2F3D-4C3C-8E8E-DEEF5659C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Biro Pembiayaan dan Penjaminan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5046E-AC5F-4920-9B3E-3D652006E6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Biro Pembiayaan dan Penjaminan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5046E-AC5F-4920-9B3E-3D652006E6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0"/>
            <a:ext cx="914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C4104E-8936-4178-9A3A-7A186135CB4F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E2E4B1B-03D8-44C7-9417-C0F44F73D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772400" cy="1975104"/>
          </a:xfrm>
        </p:spPr>
        <p:txBody>
          <a:bodyPr/>
          <a:lstStyle/>
          <a:p>
            <a:r>
              <a:rPr lang="en-US" sz="5400" dirty="0" smtClean="0"/>
              <a:t>MULTIFINANCE OUTLOOK</a:t>
            </a:r>
            <a:br>
              <a:rPr lang="en-US" sz="5400" dirty="0" smtClean="0"/>
            </a:br>
            <a:r>
              <a:rPr lang="en-US" sz="5400" dirty="0" smtClean="0"/>
              <a:t>2013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257800"/>
            <a:ext cx="4419600" cy="6858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latin typeface="Arial Narrow" pitchFamily="34" charset="0"/>
              </a:rPr>
              <a:t>Dennis Firmansjah</a:t>
            </a:r>
          </a:p>
          <a:p>
            <a:pPr>
              <a:spcBef>
                <a:spcPts val="0"/>
              </a:spcBef>
            </a:pPr>
            <a:r>
              <a:rPr lang="en-US" i="1" dirty="0" smtClean="0">
                <a:latin typeface="Arial Narrow" pitchFamily="34" charset="0"/>
              </a:rPr>
              <a:t>Advisor, Indonesian Financial Services Association</a:t>
            </a:r>
            <a:endParaRPr lang="en-US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1524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ASOSIASI PERUSAHAAN PEMBIAYAAN INDONESIA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Cambria" pitchFamily="18" charset="0"/>
                <a:ea typeface="+mj-ea"/>
                <a:cs typeface="+mj-cs"/>
              </a:rPr>
              <a:t>INDONESIAN FINANCIAL SERVICES ASSOCIATION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083"/>
            <a:ext cx="9144000" cy="662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1850"/>
            <a:ext cx="8839200" cy="64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4" y="152400"/>
            <a:ext cx="8909756" cy="644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901"/>
            <a:ext cx="9144000" cy="652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" y="152399"/>
            <a:ext cx="9140073" cy="655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0" y="228600"/>
            <a:ext cx="8948300" cy="632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45" y="228600"/>
            <a:ext cx="9073955" cy="645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7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8" y="152400"/>
            <a:ext cx="9072282" cy="66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245"/>
            <a:ext cx="9144000" cy="660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8696"/>
            <a:ext cx="7772400" cy="1975104"/>
          </a:xfrm>
        </p:spPr>
        <p:txBody>
          <a:bodyPr/>
          <a:lstStyle/>
          <a:p>
            <a:r>
              <a:rPr lang="en-US" sz="5400" dirty="0" smtClean="0"/>
              <a:t>INDONESIA MACROECONOMIC CONDITION</a:t>
            </a:r>
            <a:endParaRPr lang="en-US" sz="5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0" y="152400"/>
            <a:ext cx="9028590" cy="655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96" y="152400"/>
            <a:ext cx="9003704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2286000"/>
            <a:ext cx="7772400" cy="19751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MULTIFINANCE Companies Performance </a:t>
            </a:r>
            <a:r>
              <a:rPr kumimoji="0" lang="id-ID" sz="4800" b="1" i="0" u="none" strike="noStrike" kern="1200" cap="all" spc="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September </a:t>
            </a:r>
            <a:r>
              <a:rPr kumimoji="0" lang="en-US" sz="4800" b="1" i="0" u="none" strike="noStrike" kern="1200" cap="all" spc="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2012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Multifinance</a:t>
            </a:r>
            <a:r>
              <a:rPr lang="id-ID" dirty="0" smtClean="0"/>
              <a:t> Industry </a:t>
            </a:r>
            <a:r>
              <a:rPr lang="en-US" dirty="0" smtClean="0"/>
              <a:t>Highlight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6EBA1-DFF3-49C4-893F-1284EA9225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198" y="1600200"/>
          <a:ext cx="8153401" cy="4419600"/>
        </p:xfrm>
        <a:graphic>
          <a:graphicData uri="http://schemas.openxmlformats.org/drawingml/2006/table">
            <a:tbl>
              <a:tblPr/>
              <a:tblGrid>
                <a:gridCol w="1055673"/>
                <a:gridCol w="887216"/>
                <a:gridCol w="887216"/>
                <a:gridCol w="887216"/>
                <a:gridCol w="887216"/>
                <a:gridCol w="887216"/>
                <a:gridCol w="887216"/>
                <a:gridCol w="887216"/>
                <a:gridCol w="887216"/>
              </a:tblGrid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 Description</a:t>
                      </a:r>
                      <a:endParaRPr lang="id-ID" sz="1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Dec-05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Dec-06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Dec-07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Dec-08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Dec-09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Dec-10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Dec-11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Sep-12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No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Of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l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Companies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236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214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217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212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198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192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196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196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Total 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10.034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11.463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13.396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17.732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18.362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24.242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30.672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35.266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92075" indent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Account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Receivable</a:t>
                      </a:r>
                      <a:endParaRPr lang="id-ID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6.996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9.803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11.335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14.446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15.004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19.616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25.821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31.288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Loans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6.334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6.887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8.155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11.564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10.733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15.296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19.713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22.191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Bond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1.071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1.062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1.352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1.210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1.431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1.936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3.188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4.477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Paid 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</a:t>
                      </a:r>
                      <a:endParaRPr lang="id-ID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Capital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1.161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1.161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1.345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1.550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1.830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1.962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2.155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2.708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Nett Profit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Loss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367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367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461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671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824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977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400800" y="1189038"/>
            <a:ext cx="2590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In million of USD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600" dirty="0" smtClean="0">
                <a:latin typeface="Cambria" pitchFamily="18" charset="0"/>
              </a:rPr>
              <a:t>FINANCING ACTIVITIES 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7F4B6BB-5467-459D-9EDC-9F79C084ED5F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1" y="1600200"/>
          <a:ext cx="8229597" cy="4191000"/>
        </p:xfrm>
        <a:graphic>
          <a:graphicData uri="http://schemas.openxmlformats.org/drawingml/2006/table">
            <a:tbl>
              <a:tblPr/>
              <a:tblGrid>
                <a:gridCol w="1219199"/>
                <a:gridCol w="799893"/>
                <a:gridCol w="887215"/>
                <a:gridCol w="887215"/>
                <a:gridCol w="887215"/>
                <a:gridCol w="887215"/>
                <a:gridCol w="887215"/>
                <a:gridCol w="887215"/>
                <a:gridCol w="887215"/>
              </a:tblGrid>
              <a:tr h="698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DETAIL</a:t>
                      </a:r>
                      <a:endParaRPr lang="id-ID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chemeClr val="bg1"/>
                          </a:solidFill>
                          <a:latin typeface="Cambria"/>
                        </a:rPr>
                        <a:t>Dec-05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Dec-06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Dec-07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Dec-08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Dec-09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Dec-10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Dec-11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Sep-12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Leasing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2.010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3.436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3.840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5.335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4.898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5.597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8.062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11.316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Factoring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137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232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234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213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242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412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429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Credit </a:t>
                      </a:r>
                      <a:r>
                        <a:rPr lang="id-ID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186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155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Consumer   </a:t>
                      </a:r>
                    </a:p>
                    <a:p>
                      <a:pPr algn="l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Finance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4.652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6.074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7.112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8.757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9.795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13.686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17.346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19.543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TOTAL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6.996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9.803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11.335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14.446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15.004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19.616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25.821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31.288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400800" y="1189038"/>
            <a:ext cx="2590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In million of USD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600" dirty="0" smtClean="0">
                <a:latin typeface="Cambria" pitchFamily="18" charset="0"/>
              </a:rPr>
              <a:t>Financing Activities Portfolio</a:t>
            </a:r>
            <a:endParaRPr lang="en-US" sz="3600" dirty="0">
              <a:latin typeface="Cambr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/>
          <p:nvPr/>
        </p:nvGraphicFramePr>
        <p:xfrm>
          <a:off x="457200" y="13716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NPL </a:t>
            </a:r>
            <a:r>
              <a:rPr lang="en-US" dirty="0" err="1" smtClean="0"/>
              <a:t>Multifinance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199" y="1752600"/>
          <a:ext cx="7467601" cy="4191006"/>
        </p:xfrm>
        <a:graphic>
          <a:graphicData uri="http://schemas.openxmlformats.org/drawingml/2006/table">
            <a:tbl>
              <a:tblPr/>
              <a:tblGrid>
                <a:gridCol w="3268748"/>
                <a:gridCol w="2031703"/>
                <a:gridCol w="2167150"/>
              </a:tblGrid>
              <a:tr h="69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mbria"/>
                        </a:rPr>
                        <a:t>Financing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bg1"/>
                          </a:solidFill>
                          <a:latin typeface="Cambria"/>
                        </a:rPr>
                        <a:t> Sector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Cambria"/>
                        </a:rPr>
                        <a:t>Dec'2011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400" b="0" i="0" u="none" strike="noStrike" dirty="0" smtClean="0">
                          <a:solidFill>
                            <a:schemeClr val="bg1"/>
                          </a:solidFill>
                          <a:latin typeface="Cambria"/>
                        </a:rPr>
                        <a:t>Sept</a:t>
                      </a:r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mbria"/>
                        </a:rPr>
                        <a:t>'2012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698501">
                <a:tc>
                  <a:txBody>
                    <a:bodyPr/>
                    <a:lstStyle/>
                    <a:p>
                      <a:pPr algn="l" fontAlgn="ctr"/>
                      <a:r>
                        <a:rPr lang="id-ID" sz="2400" b="0" i="0" u="none" strike="noStrike" dirty="0" smtClean="0">
                          <a:latin typeface="Cambria"/>
                        </a:rPr>
                        <a:t>Leasing</a:t>
                      </a:r>
                      <a:endParaRPr lang="en-US" sz="2400" b="0" i="0" u="none" strike="noStrike" dirty="0">
                        <a:latin typeface="Cambri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latin typeface="Cambria"/>
                        </a:rPr>
                        <a:t>0.32%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 smtClean="0">
                          <a:latin typeface="Cambria"/>
                        </a:rPr>
                        <a:t>0.2</a:t>
                      </a:r>
                      <a:r>
                        <a:rPr lang="id-ID" sz="2400" b="0" i="0" u="none" strike="noStrike" dirty="0" smtClean="0">
                          <a:latin typeface="Cambria"/>
                        </a:rPr>
                        <a:t>9</a:t>
                      </a:r>
                      <a:r>
                        <a:rPr lang="en-US" sz="2400" b="0" i="0" u="none" strike="noStrike" dirty="0" smtClean="0">
                          <a:latin typeface="Cambria"/>
                        </a:rPr>
                        <a:t>%</a:t>
                      </a:r>
                      <a:endParaRPr lang="en-US" sz="2400" b="0" i="0" u="none" strike="noStrike" dirty="0">
                        <a:latin typeface="Cambri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8501">
                <a:tc>
                  <a:txBody>
                    <a:bodyPr/>
                    <a:lstStyle/>
                    <a:p>
                      <a:pPr algn="l" fontAlgn="ctr"/>
                      <a:r>
                        <a:rPr lang="id-ID" sz="2400" b="0" i="0" u="none" strike="noStrike" dirty="0" smtClean="0">
                          <a:solidFill>
                            <a:schemeClr val="bg1"/>
                          </a:solidFill>
                          <a:latin typeface="Cambria"/>
                        </a:rPr>
                        <a:t>Factoring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Cambria"/>
                        </a:rPr>
                        <a:t>2.81%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400" b="0" i="0" u="none" strike="noStrike" dirty="0" smtClean="0">
                          <a:solidFill>
                            <a:schemeClr val="bg1"/>
                          </a:solidFill>
                          <a:latin typeface="Cambria"/>
                        </a:rPr>
                        <a:t>1.99</a:t>
                      </a:r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mbria"/>
                        </a:rPr>
                        <a:t>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698501">
                <a:tc>
                  <a:txBody>
                    <a:bodyPr/>
                    <a:lstStyle/>
                    <a:p>
                      <a:pPr algn="l" fontAlgn="ctr"/>
                      <a:r>
                        <a:rPr lang="id-ID" sz="2400" b="0" i="0" u="none" strike="noStrike" dirty="0" smtClean="0">
                          <a:latin typeface="Cambria"/>
                        </a:rPr>
                        <a:t>Credit Card</a:t>
                      </a:r>
                      <a:endParaRPr lang="en-US" sz="2400" b="0" i="0" u="none" strike="noStrike" dirty="0">
                        <a:latin typeface="Cambri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400" b="0" i="0" u="none" strike="noStrike" dirty="0" smtClean="0">
                          <a:latin typeface="Cambria"/>
                        </a:rPr>
                        <a:t>NA</a:t>
                      </a:r>
                      <a:endParaRPr lang="en-US" sz="2400" b="0" i="0" u="none" strike="noStrike" dirty="0">
                        <a:latin typeface="Cambri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400" b="0" i="0" u="none" strike="noStrike" dirty="0" smtClean="0">
                          <a:latin typeface="Cambria"/>
                        </a:rPr>
                        <a:t>NA</a:t>
                      </a:r>
                      <a:endParaRPr lang="en-US" sz="2400" b="0" i="0" u="none" strike="noStrike" dirty="0">
                        <a:latin typeface="Cambri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Cambria"/>
                        </a:rPr>
                        <a:t>Consumer Finance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latin typeface="Cambria"/>
                        </a:rPr>
                        <a:t>1.59%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mbria"/>
                        </a:rPr>
                        <a:t>1.6</a:t>
                      </a:r>
                      <a:r>
                        <a:rPr lang="id-ID" sz="2400" b="0" i="0" u="none" strike="noStrike" dirty="0" smtClean="0">
                          <a:solidFill>
                            <a:schemeClr val="bg1"/>
                          </a:solidFill>
                          <a:latin typeface="Cambria"/>
                        </a:rPr>
                        <a:t>2</a:t>
                      </a:r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Cambria"/>
                        </a:rPr>
                        <a:t>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698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latin typeface="Cambria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latin typeface="Cambria"/>
                        </a:rPr>
                        <a:t>1.21%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 smtClean="0">
                          <a:latin typeface="Cambria"/>
                        </a:rPr>
                        <a:t>1.1</a:t>
                      </a:r>
                      <a:r>
                        <a:rPr lang="id-ID" sz="2400" b="0" i="0" u="none" strike="noStrike" dirty="0" smtClean="0">
                          <a:latin typeface="Cambria"/>
                        </a:rPr>
                        <a:t>4</a:t>
                      </a:r>
                      <a:r>
                        <a:rPr lang="en-US" sz="2400" b="0" i="0" u="none" strike="noStrike" dirty="0" smtClean="0">
                          <a:latin typeface="Cambria"/>
                        </a:rPr>
                        <a:t>%</a:t>
                      </a:r>
                      <a:endParaRPr lang="en-US" sz="2400" b="0" i="0" u="none" strike="noStrike" dirty="0">
                        <a:latin typeface="Cambri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https://encrypted-tbn2.gstatic.com/images?q=tbn:ANd9GcRk85D-p1hf24wpOEHguqYyf_OdNP3AQAY3sxPLjX_Yah2GDeGS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819900" y="4648200"/>
            <a:ext cx="2324100" cy="1971676"/>
          </a:xfrm>
          <a:prstGeom prst="rect">
            <a:avLst/>
          </a:prstGeom>
          <a:noFill/>
        </p:spPr>
      </p:pic>
      <p:pic>
        <p:nvPicPr>
          <p:cNvPr id="6146" name="Picture 2" descr="http://www.qatarmark.com/qmmultilingual/uploads/cl-1147/comp-6324/images/img4d3ed939cf7b9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2362200"/>
            <a:ext cx="1729467" cy="2362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6248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latin typeface="Nyala" pitchFamily="2" charset="0"/>
              </a:rPr>
              <a:t>THE</a:t>
            </a:r>
          </a:p>
          <a:p>
            <a:pPr algn="ctr">
              <a:buNone/>
            </a:pPr>
            <a:r>
              <a:rPr lang="en-US" sz="5400" dirty="0" smtClean="0">
                <a:latin typeface="Nyala" pitchFamily="2" charset="0"/>
              </a:rPr>
              <a:t>RELATED INDUSTRY</a:t>
            </a:r>
            <a:endParaRPr lang="en-US" sz="5400" dirty="0">
              <a:latin typeface="Nyala" pitchFamily="2" charset="0"/>
            </a:endParaRPr>
          </a:p>
        </p:txBody>
      </p:sp>
      <p:pic>
        <p:nvPicPr>
          <p:cNvPr id="6150" name="Picture 6" descr="http://3.bp.blogspot.com/-al6e7nF_N40/UHLu69MxDSI/AAAAAAAABms/l3vNwicgVok/s320/Sepeda+Motor+Bebek+Injeksi+Kencang+dan+Irit+Jupiter+Z1.pn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510987" y="0"/>
            <a:ext cx="2633013" cy="1752600"/>
          </a:xfrm>
          <a:prstGeom prst="rect">
            <a:avLst/>
          </a:prstGeom>
          <a:noFill/>
        </p:spPr>
      </p:pic>
      <p:sp>
        <p:nvSpPr>
          <p:cNvPr id="6152" name="AutoShape 8" descr="data:image/jpeg;base64,/9j/4AAQSkZJRgABAQAAAQABAAD/2wCEAAkGBhQSEBQUEhQVFRUVFRcYFxgWFxgYFxUWGBYXFxQaFxgXHCYeGBwjHBgUHy8gJCcpLCwsGB4xNTAqNSYrLCkBCQoKDgwOGg8PGiwlHyQsLTAsLC8sKSwvLCwvLCwqLCwsLCwsLCwpLCwsLSwsLCwsKSwsLCwsLCwsLCwsLCwsLP/AABEIAMIBAwMBIgACEQEDEQH/xAAcAAAABwEBAAAAAAAAAAAAAAAAAQIDBAUGBwj/xABCEAABAwEFBQUFBAgFBQAAAAABAAIRAwQFEiExBkFRYXETIoGRsTJSocHRI0Ji8AcUcoKSorLhFRbC0vEkM0NTc//EABoBAAIDAQEAAAAAAAAAAAAAAAABAgMEBQb/xAAwEQACAgEDAwIEBgEFAAAAAAAAAQIDEQQSMRMhQVFxIjJhgRRSkaHh8MEFI0Kx0f/aAAwDAQACEQMRAD8A6mKaMU09hRwpbiO0a7JF2afhDCjcG0jliACkFiIU0bhbRtoTjWpQCNLJLAA1KRSgkMUgiQQAcoIISgAIIkEAQ7zvRtFsuzJ0A1P0ChXDtCbRUqMLQMABynQ6TPj5FZq/q7nWyq12gjDyENI9U3YbY6lVbVZnEhzffaYxDrlI5jmuVPVyV6j4NSpXTz5OiIJqy2ltRjXsMtcJB4gp1dUyhJJKUklACZQQhCEAEgggmIJEjRIACJGiQAEhwS0RQAzCCXCJAElBJxIwUhikcpEo0AGggjQAUI4QQlAAhHCEoSgAIIpROdGaAFISsreW0L3E9iYaBlpLj13K9uq2CrRY8GZbmfxDJw6gghZ69RCybjHwWSqcUmyZKEokJWgrMJtY3DbwR96m0/1N/wBIVVbrcKTHP4ceP/KlbZ2wttrsYcwAUw1xAwua04jB8X+SqLzqU67MDHNe5xA7pmGzJmNAvPalZufpk6NXyI0uzF/GkWgvFSlVccRAA7Koc8Ue47OeBE/eW7DlxW6XBmKk4HG0xHvtOTT4RGXzXRtkr4LmijUPfaO4T95o3Tvc34joVu0uqzLpy+xntqwtyNIkkJSJdMzBQihKQQAmEUJSJABQihKRIATCEI0EAJhEUpEUAIhBKQQAjEjDkhGExDgclByblGCkMcBRym5RygBeJFiSZRSgBcoSotttzaTcTvAbyUxdN7itjygtMRO46FVu2Knsz3JbHjd4LGU3aBLHDi13oUuVDve2CnQqPO5p8zkPiQpyeE2Jd2YqzO7oVtdF7tpPALgA8gPE+y85Mf0dk088J3lUdJ4wEjIDQ8oB8lBuW3VGOe10EPaXQ4atf7XWDHw4Lzent6djn4OpZDfHB1aUJVHs9e2NvZuMuaMidXN08xofA71dSvRQmpxUkcyUXF4Zgf0l2TE4O1+zBHLC8z6pmxsBDSIEtnTiFbbfUZFM/hqD+kqjux00mchHkYXB1ye9m+j5Sjv+1mja6dQDIshwiJE5jqr6jU9l9N0HJzSOOoKnWjZ0Wux1QB9qx2KmeJw5t/eAjqAsrs3b4mi7USWz/M35+arnW1XGaJKSbaOp7O35+sMOKBUYYcBz0I5K3lc0sN4mm8VqRxYSQ4DR7R7Q6hdCsVsbVptewy1wkLraPUdSO2XKMd1e15XBJlFKKUUreUBoJKCADlFKJESgA5RIpRSgBSKUUoSgA0EmUEANApWJNApQKZEWHI8SRKCBjkoYk3KEoGOYkeJZm+b1fjLKbi3DkeZ+iu7Dau0YDv0cNYdAkc+IO8EFZ674znKC8E5VuMU35Kfao9+lnkQ8eORVfYbwFF2OQNxkxjG9vXeOfIlStr7QMdFu/vHzLW/VZW9aj21GOacmAl2UwHEDPyPkVx9TNw1W5eDdVHdVhnT7PaWvaHMMtcJB4hRr6ZNnqfsk792e5UOz9+Q8tcQWvPtDQPO/97eeJ5krQXp/2Kv7Dv6SutXfG6tyiY5QdcsM53YLBIc0kwHuEYnQRM5iYKa2kPZmjUDZDXkO4QQe6SOMHyU6wnvVP21fWC7G2ijXp1NHhoneCMRaR0MFcGmDstUf7wdGb2RyVVntBGCpSIygt6cOhGULYXTeorsxAQQYI3grmt32h1nNShVBxU8UAcsyBO4jvDlKvbqvTsntqtnA/wBsfPqFp09s9PLEvlyV2wViyuS72ypzSYfxx/Ex30CyVzO+zI4FbTaIF9nBY3H32OyjTPPPqFiLtBZUqsIgg6HUa8OoUtfF7t3jCIad9sG12U9ip+0PRY79IdwGjWFppiG1Hd6Pu1NZ6O16grYbLHu1OrfQq0vK7216T6T/AGXiOYO4jmDBWyitWaZIpnPba2cnuy1hrgRAZU3cH8ABprwiCFrNn72/V6mFx+yqHwY/j0Kw9osTqFZ9nq5d6Cd0jNrhyIPkVdWK1Y2lj/aEgiMsokDdIkA81zrHKElYuVyadqa2vhnVMSLEs1snfGIdhUMuYO4T95g3dR6LSQu5TbG2ClE584ODww8SLEiQVpEGJDEiRIAPEixIkEwDxIi5EiKBB4kESCAGwUcpEpm121tNhc7QfEnQIlJRWWJJslSjlVNkvxri7EMOEYtZkDXxSrtvjtXuaW4chhzmdZHXf58FRHUVyxh88Fjrks58Dt63r2UBoBcROegCkXda+0ptccjHeHB2/wCvQhUW0T/tm/8Az/1GPmolx37FRwkQDhLYOI8xuymRyJHCMq1O3UShJ9i7pZqUlyC9akWirwxD+kT8ZSbjv8YpBMB2AtwmXNk5gzBI1A3gkcFXWwPNprtDu6XSDvgl2hJ0+qj16XZVW5EU393LTtQO6PEA+QXM6soXylHnua9ilBJl9+kCkH0aThBAJcOB9k/ESoFGyMDCGgZ688kzarf2tnDNWkktJ1aS0y0+MHzTliqYmMPFo9FDWWdSzKJUx2xwQ7pc5uOz1sqlE4T+Ju4jju8CFprDe5dTqUqpk9m7AfeAacjzUbbm6CMNrpDv08qgH3qfHw9DyVBd9ftAWFxJ9pjp7xad/hp/wr51z09jlDj09V/BBSjbHuSrHlUqDmFrdmm/ZuPF3oB9VkmtDa9QCY0zM6ZalbHZ1sUernfIfJS0ccajHohXy/2ig/SBchIbaqftU4D+bZ7rvA5HkeSz90WoA4cgx+Y5O0c3nu/JXUalMOaWuEgggg6EHIhcqvC7XWa0vow5zD3mEHPQlue4xLSfFa9XV/y8Pn/DKqJ5WPK4NZct5YWuoPORa40yeQktVRejMNvd+NjT/KPm0qNZ6/aUwSe8Dmd4cE5flta60UXCZazC7zJEeD1gdjdMq5cxZc4YsUl5NbsrpU6t9Cr8FZzZSoCKkcW+GRS742rbZ6uAt+4TJOUwcIAA4iJ5rpaWyMNPFyf9yZbYuVjSK39I1wCrS7dg79Id7i6nvP7pM9CVibvtL3YHAElvdIOhadCJ47+gMZq2N51qo7x+5hJ19qp2lQSdQThGUZNCg2h7aLXPEZHIGdJAhsnKBl5Ln6m+uUsw5Zprrko4kWDhwMHcVtNmr67anhcIqMABHEaBw8oP9wsTSqhzQ4ZgiQplz3l2VYVMiILXR7piYjeCB5LNob3TZiXDJX1749jocopTVOsHNDmkEESCN4OiViXqDmCpRSkyhKAFSiSMSEpgKQSZREoAVKCQggQ2qPaisA1jTpOI+BAb/MQrtZ2/2h5eXA5FrBMici53Uez8Fl1kttTLKVmZEo2xuGq05/ZmDGQcILc9xz+KiG9DTqMAkYpzAmIgiM9d/hwUevdcNcWOAyhwnvZ6ObxMjxz4IWexiqwNxYXPDYe6ThOoPSfVefU5RUMfb7nT2p5/cl3nan1azHghsswujMYhOkzAMHL6KPWs3Zua+CWE4Xmfvuk0yeROIdSEz2pDmhwDHNfhLeBDYd6yOUFaq4bE2tSqscJa6GkeB+O9Wxi77tsuXkg2q4ZRmKVqBeHCYcHa66tyPxWjsF2NtFmq036OIg72uAlrhzBWbtlkfQqim/VrnAnc4ES1wHMZnmtRspam4XMnvTi6iAMvJT0y26nbL0YrXmrKMdTDqb306gMh2F4EZPz7wnc5sHz4KZc9TuBvAkeTiFf7XXQXYa7B3mw2oPepyM+rTn06LNWMQXAGYdM8ZAMqGuq6T3fX9iVE96Om1ACCCAQZBB0IORC5heV2GyWk0we7m+iT7p9ph8vh+JbixbQ03UsTyGOaO+OBGscZnJY7aG/P1qrha37Om4FjtHThExGcT6BdPUW1SrUk/YzVRnGeMC7RU/6h+e8/BxC2tw1B+rtzBIBJjUZk+iwNuAdUqxHec5oz1cZJOfAQnadqLWmm15AIAcAdY6Llw1CovlLnk1yqdlaRZ3vtc6s0MpAsJL8W8lpbhZmI94k8ICqLUXPyccRM5De5w0AGpyHkm2wMmjr/AH+im3NSm00iczjbn0Kpnqp3yUWySqjWspES5Lw7WlB9puR58D4+qKrm8Pd7NNgJ4khogeYStsLsdYrWK1IfZ1pMbg777fRw8eCpbwtlQMLaww03wcVLODkQTOsxvV9lDrm4+uCKkppSRqrHfpoUnFjmk1HSDmcOuUcfgq8t7X7SoS4n3uXH6LNWQmm17Ww9p7zXDPfmOI6dVIu/aRgGGriyOWWXiFVONso7YvKX94GtqeS/xk5N047vAIM2f/WG1Kbfbc0uHNzYcAepEeKKz12vaHNIIO8LVbL2IgmoRlEDnJz9FXpK3O5LHuF0tsG0c72btUE0ncyJ3e8Pn5q1ZbG4hTax0gCT90cFG2rsf6veDiBAc4VB0f7XxxKzsbR9seJpj4uP+laL6UrWvf8AYhGfwpms2VtE0SyfYd8DmPmrmVmtlj33j8I9VpF2tHPdTFswXLE2HKLEiRFbCkVKLEkokCF4kJSJRygYqUEmUEhicSze0NoEUx72J3xhvwCu7e9zqbuyw447uLSfDRYi321hqNkHEGAQ45h3eFQQchGWm6Fzv9Rnipx9TRp4/HkZpCo15qZ4ZBMHJpAlnnh8xzTjHOcJZmTJECdCSchqI3BHZ7xGB7CyWvAmcvZk5EaJFgquaAWGHNcYP9ufzXE+DZDL917G9ZyxNprF4a/Luvbi5DIAh28Rx3RwVzdF6mg/Fqw5PHL3hzCh297XNc6mA0OBxtn2HmZIHCRJ6zxUWlbJOEtwkiRzAJH0Pip3SddilDxwEEpRaZfbUWZtV5rA5sFEgjQse57T8cJ8FWUXlpDmHNpkEadOig17aaYqAGQWtlozPdJcBGsSZy4FNWO2tw90ktIkEwDnrl1S1VvUlGyPZ4/cKYbU4s11p2qpmg8OBDy0twAE6iJB8Z8FjqVPPuuIl05mO6Pa6iTHglveTMZHiRPwTF67P1zQFoycGT7EhwaDBxU9HCeBkZq522auOx+CKhGl59SZVe2rnPd37pjik16RLYZDYENkSPEfJUdmvCq1wwsNRhMjIjDxExC1lz3Y+uchhAjFiOk6ZDXQrF0bNyUVn0L3OOMsodpbrr02U31jDXQWVaXshzhOGozXTf11VTUvZ7MLwAREENPKMjuG9dX2pu4PsFVnu08TetMSPgCPFYK7LBSdTaTTb7IGm+cz17p811NTVCrGV6/yZaZuaY3dN6itkGuDuEEz0IC2ezdyPFQVKjS0NzAORJiBlqANVL2PYA2oAABI0EbloHNUtJoqpbbu/sQvvkswKPbawCrYqnFg7RvVuv8ALiWEuqHtpBwnC7Q5+zLvRdMvL/s1Z07N/wDSVzC4Tk7lPxAb81br4rdF/wB7C0z+GSJV0bH03V4L3gOJMNgRl0MrR0P0Z2QGX9pUP4nQP5QE1cLv+oZHOfIrXlyegxZXulzkWpbjLCIFi2fs9H/t0abecSfMyVYgqvr31RaSDUEjUCSZ8FDq7U0hpid4R6lbXZXDlpGbbKXgy36SwO3pEa9ln/EYTV2u+xJ957f5WH/emts7b2z6bwIGFwAmdD/yjsOVnpczUPlgb/pK5Oqkm5SXp/2bK12SZpdmXfauyywf6gtLiXPaV7ii7E54ZLSM3ATmDGeqlUv0gUQATWaZjIifONFdotSo1JNMhdU3LOTaVLQ0akDqQFFqXxSGtRvhn6Lltp2nZiMGc92aZdtJlkHeUfIrQ9TY/liV9KPlnTau0lIaYj0H1UKvtbHss/iP0XMLTtS/7o8yfkQq2ttFVOhA6AfMJb9RL0Q9taOo19sKh9ktHQT6yqu17R1D7VVwHXCPkua1Lxqv1e/zPoFEdZifePl8yoPT2z+abH1ILhHQTf8AS31GE83tn1QXPv8ADHe67z/sgl+AX5mLr/RHpDBzWT2vuWpjbXogvMgPYN5MNBaOMAAxyUyx7VAZPblOodJHUHVWlpPb0ZouGZBBM7jMZZtPhlwWpzq1MGk8lKjOp5ZjrBRfVY59Om6GZPDu64ZZgD7xA3J62sptqk03S0MZhdIhxcAXSN3yyUd98VbM91ODRDqjoJbkTwD4gmIzngoNosVaRWYH1GNccQaJjFmYAzjVceVUUunCLz9f8G9Tb+JvsWNS0FpxsdyLdzhBBgxkYJH01VVQvUNLaZduEOMzPAzp6KcKGmTmlwkSC0xxggcCnrddVJzKONoJ+0kknE7vhozHDhpmqaq3NOE/CyWTko4a8jD7J2mpM8RAI6GJT1u2MeyzurtrwWjE2GkEtcROLOJzOgSbuIwCNBp+T4LU33WAu50ZzTY0RnPsjKPFX6OCbmpeEV3Sa2teTM2Ci7D33BxG8CJ+K6NZqQaxoGQACwNjZMDiY+MLY269KdAA1XhgJynfHADNaf8ATkt02VariKMPSYG1KjRo2q8DpiJ+QWs2TZlVPNo8gfqsZQtjA95NRgxPe7N7R7UEZEzxWq2evWm1hHaMzdOTgdw4FU0pR1WXx3J2PNWFyXt7O/6er/8AN/8ASVzy6MqTervhH+4q+2l2vHfoUmdp3BjdPdAfMAcTE+aw1HahtP7PsqjiyQcJAzJJ4Hp4LVroStj8HfsVaeSg/iOlbMvhrzxI9P7q/ZaQuUWT9IbabZdRqtaT7RggnyCt7F+k6zuLQQ8AkCcJjPRXaV9OqMJJ59iu34pOSaNte5mhUg6sI8xC5rdADe0BImWtA3nNxMD934qV+kK3VKtZllpVSwNYX1MMTiLg1gPn8VibVYKtGoWdvUdLiyZIiH4Z165JamCse3Pr+6HTJxWcHUrgOGsC7IQczkNOa04tbT95vmFxK59jqtd5a21FpgmSHfJyprNetdjiztXake0TmDHyUNJXKuvFbTX3Q7pKUsyWDq97bM2h9VzqVSlDiXQ7ECJMx3QeKpbTspbwDnRPR/8AuCyo2itFF7RTtTziGZEgDlDtVYM2qttZrmms4hsYoDBvykgZ7slf0YYzJEFOT4YVptpOCmZc6k0tfEYS4vc4xGsAgTySv8de1rAW9xkiAQCQSXGSW8Sc1CuyoXYnkyXPcTO/Sc9+abvepDXdfQFRdMJPDRHqSXDHbTtW18Y7PTcBmMbnmPikU9obOTDrJRj8Oqqa9eGAcgq4M380o6etx7Jr7sbtlk1LrysB/wDC5v7LnD/UQtNspeNFrXBjA5pnJ4E8syCDvXNrG0lw55Kzul725gu7jhIB6jjrqq51dNZi3leryThPc8NF/t1ZsWCqykymB3XYN85tJAAHEeSxjhmr+8r0ruxRPZnIg4SJ35EGOPJZ6rI13cM1ZVKUlmWAnhcFxdNnGAuIGZ9B/cKU5iYs5e2k0NYTvnPMuiPknWMq4hNLwIJHUyc1epxS7tFLTfgI1B18CgpnaWj3Gfwj/cgn1q/zL9Q2S9CXeV80xXxUWucxsg8Yk4ueHKZ3ZK9uu9uyOKmQWkAkbnDdPA81zixk4sxHGefJXODAwRUJBnCYAniw8jqPFc63T4alV2a9C6u3tifc6DV26sbhD3eDqZIB8iFSXvbDaHGtRtDmUmAhvZlwEDMkgbzw6Bc/fbpJyyxE5aamFb7O23BZnh5im6swEuJAiQX7+UeJWy1zwu/lIpSTzgtrJfbGmKtWo94kEua5xGZy8J9VFvvaUvfT7DC5tNuGSD7Tnl0AGDqGysybcXEuAOrp8XEn1Sn1Cyi0gSe0xHLKBGviqlQlNzfL7FnUe3aXtG/q7WnOkA2cuz1jx5KHaL5fUAdJY57yTgJaA3PJoBgZAcyqh73OE7pz6+acttrypmm0wBhLsOpIz/spwoUcvCyxSscsIsKl6vY2RXqgwI+0d7XTgplyXzWql1Ss8vwMdGKDDcyRn+yFnalB5hxzB5fRSqVrdTbUZniILS2IIyA081ONaS+pFyb9h2yBpEuAJPHmc/VMXjXYSzshgMODo4gkj4Qo1Gu4tBBzByEDQZceids1nqPfFNrnO5cN5O4D6JxjtblJg3lYRstnWNDqrgCGYwGgmThaM8yeqytG1w57oPecT8VLsV/NZQNNuLGcWg3nxnTJUlml0iSDMAZDrqnOGU0yMW0yxtF6udZjSIBGNrmkagQ4EH4fFWNqvlxsLaJZGAMg/snL88is9UszgQMzOQG8nkBmryw7KudDqjhTaYge0879AYHifBKyyFUfieBqqU32RpDebattdVDSGsbQZhOuRc52vEzmqjaC0YrQC3LE9zgDzLjmq8WllGpWaD3QcgdTh0kb9XeaatVuxVcQbkBHLIDf4qpwbe5d0/8AwsTS7PwazY+9hSqVHVRPdABAmM5dJ3ZAeSw9tqtNpc4ZNc97gTuBc4j4KxosqVGEBzQ0mY+vyVVVsrjVa0RnAnQAnSTu4q6qPTjhkJvdIl2qsx9RpbAAgaQOvNS7FWbTNUh4EgYYkScz1R0Nnmj23EkT7Mxzz15KDZbRDHtgk97TXuuBG7RRjbCzMV4Dpyhhsu7pozSa6eJiDnLjoVBvyp+fJM2O+sDQwN0gZnz3KLbqrqgJDTlwk9VZjEstlfI32zYMEHTXdx+SZxZZJqx2fFEEJ+rZnMOGZkiAOZ0hSSSAk0ra0MAbTgjUknM8YlWNyl3eIpl4JEkHTXn1Um7NkCQHVyWD3B7R67m/E9Fa2sso0D2TA0Yhxk7pJBk6rn2aypz2R79/saYUyS3PsQ/1Ss+Wss+Iee+feUi77hccXaWVoyyMCOntSmbkvpxrAZCQd7jz3uIU+01HNE45zjf14rNqrnGXSSSyXVQTW7I/brG5jPZLWgNjgII3+Sr6ltph2b26H7w4iPmptmtjnUi12YJiDnk4QfUrKXhdjcMYYOEuyAyAgTqOSy6euM3tlnJdOTSyi9/xOj/7Wfxj6oLKmxubkWjI8PpKC3fgoerKes/Q3v6Qb5YGtpy3Eyox3AwQ7FHExh/iVFb79p5t7uE5gYYOs6SI6qnvSiajw9p0A1cTHHXwUUWUwe7JJnOMz5FdHCZjwSG31SacrOw/vzl0zUmvfTKtPC6kWNbBAbnJG4DCFTkuBbLYa3MtGhPONU4+2kUoyc57jM6AbhGkQq3p4Np+fdlm98EmheDDVe9zHwYgYSepInpxUytbaJaZcQHCDII1UOlXGJtMZCJc4x5NDch1zTDa3a1IaxobOrpJgeICUqk35JKeCZYbVZmSMY7wIl2cSIJG4HwUinZKJY5nbHAQTkRJdIdMxy+Krpa+oadJogauOEdfuk/FNmrSpuIbiedMtOYBJz8k1V35YnLtwi9u+0WamBge0uGhe6SOQMQEk3Z9sa2MGZIiB7W8Gd0qkfYWtbLqbGftuc4/wtAzQp3c5zZDnBo4NDAB1c6YVXQ7tqXPqT3+MFo24muql5qOEmYGDfrmXRn0V9YazaQDWtAbiOpBkZ7wfa0zKwxpNGtYD99zj5MHzTtJv/r7aoekNn96VGzTSsWJS7ew42xjwiwpXDUbUD8oE6Ys8iOCVbbne+qHh0ZZksdJMncMtIGu5QzXtWcnCOZCjPttUZGqJ4DvHyaFLZc3nKI5rSxhmvstnFNhwtcXkGXFpnPc33Ry85VjZbeQRLe7hzBacWKdZ4QsRZm2lx9pwb+IBvzn4JyvbuzcC6oCRuBkrLPSTk228svjdFLCWB6/bmqVbRUe0Q1xkaDcN0qHabtqtp02ta6ZfMZ6lusaaJ87XPBhrfAzKD9qKp/8fr9Fpj+Iiktq7fUpfSbfcZsjLSxrm4J/aDp8I+aVVZUFF5e0hzqjSBBEQIkT0jxRvv6vvZHUgeqR/mGqRnh6S0/NWN3S5iv1IpVrhsurit57Mkta9weGgOIEN3kzrqrS9TSwEU2MDiHDugT7LuG85LNtvioG5Nz4wPqlU9oBA7SGwcwWnvCCNwPFYp0Tc96X6FynHGGyFVoVJEUnAD8JknwCuNn21A12EEP72HEIGjdZ6lNtv+hwA8I+Sk2a/wCzCZLfMqV9tk44cGRrhGLzuK2vcVobaahpUiWYyQfZaQc8iYyzWlui5m0oqPzrHnLafJnExq7wHE17tpbINzPKfUJH+aLNuaw/uD6KiyzU2Q2bWl7fyTjCqMt2TRdqMOo04qNVqsyBeGjG3EZAwgkSZMgZHgqj/M9HLuNz/CEy7bOk3Ro8gFmr0tkZZ2sulZFrktBQswqB9OvjeSJEjQtMnIchvy0zkKVbSHtgFuvT0VCNt27gjbtmCYxBvM4o+AWi+q62alsxj6lVcoRWMlzZm4REgy5pyniFjdprzqsrYWPIbAMCBx36q9dtHP8A5aeo3njukLH39a+0rvMggZAjePyVfoqJKxymiF81txFkcWuoc+0f/EfqiR09AiXZwjFlm6N3VOA8YTjbudvA81MNs6pDraseWaMDBu4cx4/2UO03E1xkkz1U81+YRh08EZaFgpXbNb2u+P8AZMm43t0165eSv/3fVONH4fh9VLcxbUZGnd9WmSQ2Z4ZpijYXtcDgORnMH0W2NMe78EgWBp1b8FLqC2mKtVXFUaXaDIg7s81IvO1l7WtB7smfl4LUVLhYfut8goVXZkZxPn9U1JBhmcsNFpqDFmBnEqXel4EBoZLZzMbgNwVi7Z3eGx4qBXuGsdQMtM/7J5TeWR7pYBdNlae+/vE+9mI3670m23s7GRShjWyMgASRqcwgbJUpNEtJjgCVD7FxJwjeTmDOaaSbywy8YQXaPqPDXVCZ4u+SuLPdtFgzAcRqSYHkqmhSeKgJGn0Ui0WouY4TmQUS79kNfUOtfQEijTbE6ka805SFSoAHlzS73GtEdZj1VbSf3hnv+auqVtz/ALf8lEvh4CPfkW6y2egO+0Oec5e4uP8ACBAVVabyAcTTAbPCBHSEiuS97icziIz3Dco1bLcMlKMfUi5ehIdelUtADoHEDM9SUujcdSpm4OM73EfPNOXK6SXloyyGpzVu226mBrlnG4Z6qEpbXiKJxjnu2VzNleNQeCbrXNSZ7VQDxk+SK32h1UkNIa2YGesazxUF1jA3qSTfLE9q4Q66pQb7LTUPE5D8+Cj1rwcD3WMaOTQfiQpL7AG91xLSQCARmQQHAieIgpbLKxuklNJEMkFtuqHgOjWj5In2x/vT5fRWXZs934pksa2Ian29BEDtp1a0+Ef0wi7p1aR0d9QVb22yho7sEYWmQDlLQSPAmPBR2AOankCtfTjSSD+YK0lw3ZSq0HF4JcSRMxh3ggab98qBZrodUEAxlOa0Wzd0OpB4cZkgiPGfksmrs21tp90XUxzPuiN/lSl79T+X6ILRizILj/jbfzG7oV+hVi1H4b9/w0Q/XsOf59FXtfx9E4XfgBXa2mLJZU7yadQOkFSm2lnAKpa0Tp8MkttZufHqVEZdNqMKdGDjCo/1kf8ACkUrWPvEef1SGWuAbigaaihuIZH0+SU1rtxRkWBZagAiLyDmBHgj/WTuASyGAxzR4Bw+KR+s8gkPqjp4SPgjI8CnUG8006xjn5pxrhy/PVLxjSU8hgh1LBO/8+Cq6uzDCSQXA8ifmtE2t+YKLtBvB8k1JojhGZ/y11PVRLRcdcHutBHUStiI4Ii2d0eClvYtqMdTuOq4nEwt8RHwSKmzbzx8p+a2RomEh9JG9i2oxrLudRaSRInX4c0inauJPnPzC1Na7WvHekeMKC7ZGmTk948j8lLcvI8NcGeo04AyMifVCrUie6ZAWqs+zzWx3y4cDHyUg3TT4DyH/KfVwR2GOqWl7yDhxOyb3iTEABo13ABL+1JEMy390k+C1bbC0H7w6QEbrGOB8XaJdQewzDrFWMFoMb+6G+oBSf8ADqxMl2XDFkOGi1DLER7vr6p1tngZpdRj2Iy9O43/AHnYgf2ifROWa4Q0ycR5AAT5lac0xzSRRCTmw2ogWZsaiPGfQLS3PYvs8R+8ZHTT6puzXE6Wl7YYczoT0jiVfCozIDLLIER6rk6zUJrZE101tPLIBsoQUwtHFBczJpOZ0xkpLSiQXqjmkoHTp8gmSMvBBBVkhVMZoqgzPUI0ECE03nFqVc2N5w6oIJMkiXTCVhEaIIJCREtLYmOSZZp+eSCCQIh215wOzPtfMJ+s7MfniggmA5QceKlN0QQTQMW06JDjmiQQIDGggSiGsbkEEwH3tEaInDRBBICEXfnxQZ8/mggpD8DvZDgPJIYggogOgZH870hBBSI+RZGnT5lOXe0GswET3h6oIKuz5H7Eo8o09c5+A9UxVGfgggvNI6LGDTHAeSCCCmI/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data:image/jpeg;base64,/9j/4AAQSkZJRgABAQAAAQABAAD/2wCEAAkGBhQSEBQUEhQVFRUVFRcYFxgWFxgYFxUWGBYXFxQaFxgXHCYeGBwjHBgUHy8gJCcpLCwsGB4xNTAqNSYrLCkBCQoKDgwOGg8PGiwlHyQsLTAsLC8sKSwvLCwvLCwqLCwsLCwsLCwpLCwsLSwsLCwsKSwsLCwsLCwsLCwsLCwsLP/AABEIAMIBAwMBIgACEQEDEQH/xAAcAAAABwEBAAAAAAAAAAAAAAAAAQIDBAUGBwj/xABCEAABAwEFBQUFBAgFBQAAAAABAAIRAwQFEiExBkFRYXETIoGRsTJSocHRI0Ji8AcUcoKSorLhFRbC0vEkM0NTc//EABoBAAIDAQEAAAAAAAAAAAAAAAABAgMEBQb/xAAwEQACAgEDAwIEBgEFAAAAAAAAAQIDEQQSMRMhQVFxIjJhgRRSkaHh8MEFI0Kx0f/aAAwDAQACEQMRAD8A6mKaMU09hRwpbiO0a7JF2afhDCjcG0jliACkFiIU0bhbRtoTjWpQCNLJLAA1KRSgkMUgiQQAcoIISgAIIkEAQ7zvRtFsuzJ0A1P0ChXDtCbRUqMLQMABynQ6TPj5FZq/q7nWyq12gjDyENI9U3YbY6lVbVZnEhzffaYxDrlI5jmuVPVyV6j4NSpXTz5OiIJqy2ltRjXsMtcJB4gp1dUyhJJKUklACZQQhCEAEgggmIJEjRIACJGiQAEhwS0RQAzCCXCJAElBJxIwUhikcpEo0AGggjQAUI4QQlAAhHCEoSgAIIpROdGaAFISsreW0L3E9iYaBlpLj13K9uq2CrRY8GZbmfxDJw6gghZ69RCybjHwWSqcUmyZKEokJWgrMJtY3DbwR96m0/1N/wBIVVbrcKTHP4ceP/KlbZ2wttrsYcwAUw1xAwua04jB8X+SqLzqU67MDHNe5xA7pmGzJmNAvPalZufpk6NXyI0uzF/GkWgvFSlVccRAA7Koc8Ue47OeBE/eW7DlxW6XBmKk4HG0xHvtOTT4RGXzXRtkr4LmijUPfaO4T95o3Tvc34joVu0uqzLpy+xntqwtyNIkkJSJdMzBQihKQQAmEUJSJABQihKRIATCEI0EAJhEUpEUAIhBKQQAjEjDkhGExDgclByblGCkMcBRym5RygBeJFiSZRSgBcoSotttzaTcTvAbyUxdN7itjygtMRO46FVu2Knsz3JbHjd4LGU3aBLHDi13oUuVDve2CnQqPO5p8zkPiQpyeE2Jd2YqzO7oVtdF7tpPALgA8gPE+y85Mf0dk088J3lUdJ4wEjIDQ8oB8lBuW3VGOe10EPaXQ4atf7XWDHw4Lzent6djn4OpZDfHB1aUJVHs9e2NvZuMuaMidXN08xofA71dSvRQmpxUkcyUXF4Zgf0l2TE4O1+zBHLC8z6pmxsBDSIEtnTiFbbfUZFM/hqD+kqjux00mchHkYXB1ye9m+j5Sjv+1mja6dQDIshwiJE5jqr6jU9l9N0HJzSOOoKnWjZ0Wux1QB9qx2KmeJw5t/eAjqAsrs3b4mi7USWz/M35+arnW1XGaJKSbaOp7O35+sMOKBUYYcBz0I5K3lc0sN4mm8VqRxYSQ4DR7R7Q6hdCsVsbVptewy1wkLraPUdSO2XKMd1e15XBJlFKKUUreUBoJKCADlFKJESgA5RIpRSgBSKUUoSgA0EmUEANApWJNApQKZEWHI8SRKCBjkoYk3KEoGOYkeJZm+b1fjLKbi3DkeZ+iu7Dau0YDv0cNYdAkc+IO8EFZ674znKC8E5VuMU35Kfao9+lnkQ8eORVfYbwFF2OQNxkxjG9vXeOfIlStr7QMdFu/vHzLW/VZW9aj21GOacmAl2UwHEDPyPkVx9TNw1W5eDdVHdVhnT7PaWvaHMMtcJB4hRr6ZNnqfsk792e5UOz9+Q8tcQWvPtDQPO/97eeJ5krQXp/2Kv7Dv6SutXfG6tyiY5QdcsM53YLBIc0kwHuEYnQRM5iYKa2kPZmjUDZDXkO4QQe6SOMHyU6wnvVP21fWC7G2ijXp1NHhoneCMRaR0MFcGmDstUf7wdGb2RyVVntBGCpSIygt6cOhGULYXTeorsxAQQYI3grmt32h1nNShVBxU8UAcsyBO4jvDlKvbqvTsntqtnA/wBsfPqFp09s9PLEvlyV2wViyuS72ypzSYfxx/Ex30CyVzO+zI4FbTaIF9nBY3H32OyjTPPPqFiLtBZUqsIgg6HUa8OoUtfF7t3jCIad9sG12U9ip+0PRY79IdwGjWFppiG1Hd6Pu1NZ6O16grYbLHu1OrfQq0vK7216T6T/AGXiOYO4jmDBWyitWaZIpnPba2cnuy1hrgRAZU3cH8ABprwiCFrNn72/V6mFx+yqHwY/j0Kw9osTqFZ9nq5d6Cd0jNrhyIPkVdWK1Y2lj/aEgiMsokDdIkA81zrHKElYuVyadqa2vhnVMSLEs1snfGIdhUMuYO4T95g3dR6LSQu5TbG2ClE584ODww8SLEiQVpEGJDEiRIAPEixIkEwDxIi5EiKBB4kESCAGwUcpEpm121tNhc7QfEnQIlJRWWJJslSjlVNkvxri7EMOEYtZkDXxSrtvjtXuaW4chhzmdZHXf58FRHUVyxh88Fjrks58Dt63r2UBoBcROegCkXda+0ptccjHeHB2/wCvQhUW0T/tm/8Az/1GPmolx37FRwkQDhLYOI8xuymRyJHCMq1O3UShJ9i7pZqUlyC9akWirwxD+kT8ZSbjv8YpBMB2AtwmXNk5gzBI1A3gkcFXWwPNprtDu6XSDvgl2hJ0+qj16XZVW5EU393LTtQO6PEA+QXM6soXylHnua9ilBJl9+kCkH0aThBAJcOB9k/ESoFGyMDCGgZ688kzarf2tnDNWkktJ1aS0y0+MHzTliqYmMPFo9FDWWdSzKJUx2xwQ7pc5uOz1sqlE4T+Ju4jju8CFprDe5dTqUqpk9m7AfeAacjzUbbm6CMNrpDv08qgH3qfHw9DyVBd9ftAWFxJ9pjp7xad/hp/wr51z09jlDj09V/BBSjbHuSrHlUqDmFrdmm/ZuPF3oB9VkmtDa9QCY0zM6ZalbHZ1sUernfIfJS0ccajHohXy/2ig/SBchIbaqftU4D+bZ7rvA5HkeSz90WoA4cgx+Y5O0c3nu/JXUalMOaWuEgggg6EHIhcqvC7XWa0vow5zD3mEHPQlue4xLSfFa9XV/y8Pn/DKqJ5WPK4NZct5YWuoPORa40yeQktVRejMNvd+NjT/KPm0qNZ6/aUwSe8Dmd4cE5flta60UXCZazC7zJEeD1gdjdMq5cxZc4YsUl5NbsrpU6t9Cr8FZzZSoCKkcW+GRS742rbZ6uAt+4TJOUwcIAA4iJ5rpaWyMNPFyf9yZbYuVjSK39I1wCrS7dg79Id7i6nvP7pM9CVibvtL3YHAElvdIOhadCJ47+gMZq2N51qo7x+5hJ19qp2lQSdQThGUZNCg2h7aLXPEZHIGdJAhsnKBl5Ln6m+uUsw5Zprrko4kWDhwMHcVtNmr67anhcIqMABHEaBw8oP9wsTSqhzQ4ZgiQplz3l2VYVMiILXR7piYjeCB5LNob3TZiXDJX1749jocopTVOsHNDmkEESCN4OiViXqDmCpRSkyhKAFSiSMSEpgKQSZREoAVKCQggQ2qPaisA1jTpOI+BAb/MQrtZ2/2h5eXA5FrBMici53Uez8Fl1kttTLKVmZEo2xuGq05/ZmDGQcILc9xz+KiG9DTqMAkYpzAmIgiM9d/hwUevdcNcWOAyhwnvZ6ObxMjxz4IWexiqwNxYXPDYe6ThOoPSfVefU5RUMfb7nT2p5/cl3nan1azHghsswujMYhOkzAMHL6KPWs3Zua+CWE4Xmfvuk0yeROIdSEz2pDmhwDHNfhLeBDYd6yOUFaq4bE2tSqscJa6GkeB+O9Wxi77tsuXkg2q4ZRmKVqBeHCYcHa66tyPxWjsF2NtFmq036OIg72uAlrhzBWbtlkfQqim/VrnAnc4ES1wHMZnmtRspam4XMnvTi6iAMvJT0y26nbL0YrXmrKMdTDqb306gMh2F4EZPz7wnc5sHz4KZc9TuBvAkeTiFf7XXQXYa7B3mw2oPepyM+rTn06LNWMQXAGYdM8ZAMqGuq6T3fX9iVE96Om1ACCCAQZBB0IORC5heV2GyWk0we7m+iT7p9ph8vh+JbixbQ03UsTyGOaO+OBGscZnJY7aG/P1qrha37Om4FjtHThExGcT6BdPUW1SrUk/YzVRnGeMC7RU/6h+e8/BxC2tw1B+rtzBIBJjUZk+iwNuAdUqxHec5oz1cZJOfAQnadqLWmm15AIAcAdY6Llw1CovlLnk1yqdlaRZ3vtc6s0MpAsJL8W8lpbhZmI94k8ICqLUXPyccRM5De5w0AGpyHkm2wMmjr/AH+im3NSm00iczjbn0Kpnqp3yUWySqjWspES5Lw7WlB9puR58D4+qKrm8Pd7NNgJ4khogeYStsLsdYrWK1IfZ1pMbg777fRw8eCpbwtlQMLaww03wcVLODkQTOsxvV9lDrm4+uCKkppSRqrHfpoUnFjmk1HSDmcOuUcfgq8t7X7SoS4n3uXH6LNWQmm17Ww9p7zXDPfmOI6dVIu/aRgGGriyOWWXiFVONso7YvKX94GtqeS/xk5N047vAIM2f/WG1Kbfbc0uHNzYcAepEeKKz12vaHNIIO8LVbL2IgmoRlEDnJz9FXpK3O5LHuF0tsG0c72btUE0ncyJ3e8Pn5q1ZbG4hTax0gCT90cFG2rsf6veDiBAc4VB0f7XxxKzsbR9seJpj4uP+laL6UrWvf8AYhGfwpms2VtE0SyfYd8DmPmrmVmtlj33j8I9VpF2tHPdTFswXLE2HKLEiRFbCkVKLEkokCF4kJSJRygYqUEmUEhicSze0NoEUx72J3xhvwCu7e9zqbuyw447uLSfDRYi321hqNkHEGAQ45h3eFQQchGWm6Fzv9Rnipx9TRp4/HkZpCo15qZ4ZBMHJpAlnnh8xzTjHOcJZmTJECdCSchqI3BHZ7xGB7CyWvAmcvZk5EaJFgquaAWGHNcYP9ufzXE+DZDL917G9ZyxNprF4a/Luvbi5DIAh28Rx3RwVzdF6mg/Fqw5PHL3hzCh297XNc6mA0OBxtn2HmZIHCRJ6zxUWlbJOEtwkiRzAJH0Pip3SddilDxwEEpRaZfbUWZtV5rA5sFEgjQse57T8cJ8FWUXlpDmHNpkEadOig17aaYqAGQWtlozPdJcBGsSZy4FNWO2tw90ktIkEwDnrl1S1VvUlGyPZ4/cKYbU4s11p2qpmg8OBDy0twAE6iJB8Z8FjqVPPuuIl05mO6Pa6iTHglveTMZHiRPwTF67P1zQFoycGT7EhwaDBxU9HCeBkZq522auOx+CKhGl59SZVe2rnPd37pjik16RLYZDYENkSPEfJUdmvCq1wwsNRhMjIjDxExC1lz3Y+uchhAjFiOk6ZDXQrF0bNyUVn0L3OOMsodpbrr02U31jDXQWVaXshzhOGozXTf11VTUvZ7MLwAREENPKMjuG9dX2pu4PsFVnu08TetMSPgCPFYK7LBSdTaTTb7IGm+cz17p811NTVCrGV6/yZaZuaY3dN6itkGuDuEEz0IC2ezdyPFQVKjS0NzAORJiBlqANVL2PYA2oAABI0EbloHNUtJoqpbbu/sQvvkswKPbawCrYqnFg7RvVuv8ALiWEuqHtpBwnC7Q5+zLvRdMvL/s1Z07N/wDSVzC4Tk7lPxAb81br4rdF/wB7C0z+GSJV0bH03V4L3gOJMNgRl0MrR0P0Z2QGX9pUP4nQP5QE1cLv+oZHOfIrXlyegxZXulzkWpbjLCIFi2fs9H/t0abecSfMyVYgqvr31RaSDUEjUCSZ8FDq7U0hpid4R6lbXZXDlpGbbKXgy36SwO3pEa9ln/EYTV2u+xJ957f5WH/emts7b2z6bwIGFwAmdD/yjsOVnpczUPlgb/pK5Oqkm5SXp/2bK12SZpdmXfauyywf6gtLiXPaV7ii7E54ZLSM3ATmDGeqlUv0gUQATWaZjIifONFdotSo1JNMhdU3LOTaVLQ0akDqQFFqXxSGtRvhn6Lltp2nZiMGc92aZdtJlkHeUfIrQ9TY/liV9KPlnTau0lIaYj0H1UKvtbHss/iP0XMLTtS/7o8yfkQq2ttFVOhA6AfMJb9RL0Q9taOo19sKh9ktHQT6yqu17R1D7VVwHXCPkua1Lxqv1e/zPoFEdZifePl8yoPT2z+abH1ILhHQTf8AS31GE83tn1QXPv8ADHe67z/sgl+AX5mLr/RHpDBzWT2vuWpjbXogvMgPYN5MNBaOMAAxyUyx7VAZPblOodJHUHVWlpPb0ZouGZBBM7jMZZtPhlwWpzq1MGk8lKjOp5ZjrBRfVY59Om6GZPDu64ZZgD7xA3J62sptqk03S0MZhdIhxcAXSN3yyUd98VbM91ODRDqjoJbkTwD4gmIzngoNosVaRWYH1GNccQaJjFmYAzjVceVUUunCLz9f8G9Tb+JvsWNS0FpxsdyLdzhBBgxkYJH01VVQvUNLaZduEOMzPAzp6KcKGmTmlwkSC0xxggcCnrddVJzKONoJ+0kknE7vhozHDhpmqaq3NOE/CyWTko4a8jD7J2mpM8RAI6GJT1u2MeyzurtrwWjE2GkEtcROLOJzOgSbuIwCNBp+T4LU33WAu50ZzTY0RnPsjKPFX6OCbmpeEV3Sa2teTM2Ci7D33BxG8CJ+K6NZqQaxoGQACwNjZMDiY+MLY269KdAA1XhgJynfHADNaf8ATkt02VariKMPSYG1KjRo2q8DpiJ+QWs2TZlVPNo8gfqsZQtjA95NRgxPe7N7R7UEZEzxWq2evWm1hHaMzdOTgdw4FU0pR1WXx3J2PNWFyXt7O/6er/8AN/8ASVzy6MqTervhH+4q+2l2vHfoUmdp3BjdPdAfMAcTE+aw1HahtP7PsqjiyQcJAzJJ4Hp4LVroStj8HfsVaeSg/iOlbMvhrzxI9P7q/ZaQuUWT9IbabZdRqtaT7RggnyCt7F+k6zuLQQ8AkCcJjPRXaV9OqMJJ59iu34pOSaNte5mhUg6sI8xC5rdADe0BImWtA3nNxMD934qV+kK3VKtZllpVSwNYX1MMTiLg1gPn8VibVYKtGoWdvUdLiyZIiH4Z165JamCse3Pr+6HTJxWcHUrgOGsC7IQczkNOa04tbT95vmFxK59jqtd5a21FpgmSHfJyprNetdjiztXake0TmDHyUNJXKuvFbTX3Q7pKUsyWDq97bM2h9VzqVSlDiXQ7ECJMx3QeKpbTspbwDnRPR/8AuCyo2itFF7RTtTziGZEgDlDtVYM2qttZrmms4hsYoDBvykgZ7slf0YYzJEFOT4YVptpOCmZc6k0tfEYS4vc4xGsAgTySv8de1rAW9xkiAQCQSXGSW8Sc1CuyoXYnkyXPcTO/Sc9+abvepDXdfQFRdMJPDRHqSXDHbTtW18Y7PTcBmMbnmPikU9obOTDrJRj8Oqqa9eGAcgq4M380o6etx7Jr7sbtlk1LrysB/wDC5v7LnD/UQtNspeNFrXBjA5pnJ4E8syCDvXNrG0lw55Kzul725gu7jhIB6jjrqq51dNZi3leryThPc8NF/t1ZsWCqykymB3XYN85tJAAHEeSxjhmr+8r0ruxRPZnIg4SJ35EGOPJZ6rI13cM1ZVKUlmWAnhcFxdNnGAuIGZ9B/cKU5iYs5e2k0NYTvnPMuiPknWMq4hNLwIJHUyc1epxS7tFLTfgI1B18CgpnaWj3Gfwj/cgn1q/zL9Q2S9CXeV80xXxUWucxsg8Yk4ueHKZ3ZK9uu9uyOKmQWkAkbnDdPA81zixk4sxHGefJXODAwRUJBnCYAniw8jqPFc63T4alV2a9C6u3tifc6DV26sbhD3eDqZIB8iFSXvbDaHGtRtDmUmAhvZlwEDMkgbzw6Bc/fbpJyyxE5aamFb7O23BZnh5im6swEuJAiQX7+UeJWy1zwu/lIpSTzgtrJfbGmKtWo94kEua5xGZy8J9VFvvaUvfT7DC5tNuGSD7Tnl0AGDqGysybcXEuAOrp8XEn1Sn1Cyi0gSe0xHLKBGviqlQlNzfL7FnUe3aXtG/q7WnOkA2cuz1jx5KHaL5fUAdJY57yTgJaA3PJoBgZAcyqh73OE7pz6+acttrypmm0wBhLsOpIz/spwoUcvCyxSscsIsKl6vY2RXqgwI+0d7XTgplyXzWql1Ss8vwMdGKDDcyRn+yFnalB5hxzB5fRSqVrdTbUZniILS2IIyA081ONaS+pFyb9h2yBpEuAJPHmc/VMXjXYSzshgMODo4gkj4Qo1Gu4tBBzByEDQZceids1nqPfFNrnO5cN5O4D6JxjtblJg3lYRstnWNDqrgCGYwGgmThaM8yeqytG1w57oPecT8VLsV/NZQNNuLGcWg3nxnTJUlml0iSDMAZDrqnOGU0yMW0yxtF6udZjSIBGNrmkagQ4EH4fFWNqvlxsLaJZGAMg/snL88is9UszgQMzOQG8nkBmryw7KudDqjhTaYge0879AYHifBKyyFUfieBqqU32RpDebattdVDSGsbQZhOuRc52vEzmqjaC0YrQC3LE9zgDzLjmq8WllGpWaD3QcgdTh0kb9XeaatVuxVcQbkBHLIDf4qpwbe5d0/8AwsTS7PwazY+9hSqVHVRPdABAmM5dJ3ZAeSw9tqtNpc4ZNc97gTuBc4j4KxosqVGEBzQ0mY+vyVVVsrjVa0RnAnQAnSTu4q6qPTjhkJvdIl2qsx9RpbAAgaQOvNS7FWbTNUh4EgYYkScz1R0Nnmj23EkT7Mxzz15KDZbRDHtgk97TXuuBG7RRjbCzMV4Dpyhhsu7pozSa6eJiDnLjoVBvyp+fJM2O+sDQwN0gZnz3KLbqrqgJDTlwk9VZjEstlfI32zYMEHTXdx+SZxZZJqx2fFEEJ+rZnMOGZkiAOZ0hSSSAk0ra0MAbTgjUknM8YlWNyl3eIpl4JEkHTXn1Um7NkCQHVyWD3B7R67m/E9Fa2sso0D2TA0Yhxk7pJBk6rn2aypz2R79/saYUyS3PsQ/1Ss+Wss+Iee+feUi77hccXaWVoyyMCOntSmbkvpxrAZCQd7jz3uIU+01HNE45zjf14rNqrnGXSSSyXVQTW7I/brG5jPZLWgNjgII3+Sr6ltph2b26H7w4iPmptmtjnUi12YJiDnk4QfUrKXhdjcMYYOEuyAyAgTqOSy6euM3tlnJdOTSyi9/xOj/7Wfxj6oLKmxubkWjI8PpKC3fgoerKes/Q3v6Qb5YGtpy3Eyox3AwQ7FHExh/iVFb79p5t7uE5gYYOs6SI6qnvSiajw9p0A1cTHHXwUUWUwe7JJnOMz5FdHCZjwSG31SacrOw/vzl0zUmvfTKtPC6kWNbBAbnJG4DCFTkuBbLYa3MtGhPONU4+2kUoyc57jM6AbhGkQq3p4Np+fdlm98EmheDDVe9zHwYgYSepInpxUytbaJaZcQHCDII1UOlXGJtMZCJc4x5NDch1zTDa3a1IaxobOrpJgeICUqk35JKeCZYbVZmSMY7wIl2cSIJG4HwUinZKJY5nbHAQTkRJdIdMxy+Krpa+oadJogauOEdfuk/FNmrSpuIbiedMtOYBJz8k1V35YnLtwi9u+0WamBge0uGhe6SOQMQEk3Z9sa2MGZIiB7W8Gd0qkfYWtbLqbGftuc4/wtAzQp3c5zZDnBo4NDAB1c6YVXQ7tqXPqT3+MFo24muql5qOEmYGDfrmXRn0V9YazaQDWtAbiOpBkZ7wfa0zKwxpNGtYD99zj5MHzTtJv/r7aoekNn96VGzTSsWJS7ew42xjwiwpXDUbUD8oE6Ys8iOCVbbne+qHh0ZZksdJMncMtIGu5QzXtWcnCOZCjPttUZGqJ4DvHyaFLZc3nKI5rSxhmvstnFNhwtcXkGXFpnPc33Ry85VjZbeQRLe7hzBacWKdZ4QsRZm2lx9pwb+IBvzn4JyvbuzcC6oCRuBkrLPSTk228svjdFLCWB6/bmqVbRUe0Q1xkaDcN0qHabtqtp02ta6ZfMZ6lusaaJ87XPBhrfAzKD9qKp/8fr9Fpj+Iiktq7fUpfSbfcZsjLSxrm4J/aDp8I+aVVZUFF5e0hzqjSBBEQIkT0jxRvv6vvZHUgeqR/mGqRnh6S0/NWN3S5iv1IpVrhsurit57Mkta9weGgOIEN3kzrqrS9TSwEU2MDiHDugT7LuG85LNtvioG5Nz4wPqlU9oBA7SGwcwWnvCCNwPFYp0Tc96X6FynHGGyFVoVJEUnAD8JknwCuNn21A12EEP72HEIGjdZ6lNtv+hwA8I+Sk2a/wCzCZLfMqV9tk44cGRrhGLzuK2vcVobaahpUiWYyQfZaQc8iYyzWlui5m0oqPzrHnLafJnExq7wHE17tpbINzPKfUJH+aLNuaw/uD6KiyzU2Q2bWl7fyTjCqMt2TRdqMOo04qNVqsyBeGjG3EZAwgkSZMgZHgqj/M9HLuNz/CEy7bOk3Ro8gFmr0tkZZ2sulZFrktBQswqB9OvjeSJEjQtMnIchvy0zkKVbSHtgFuvT0VCNt27gjbtmCYxBvM4o+AWi+q62alsxj6lVcoRWMlzZm4REgy5pyniFjdprzqsrYWPIbAMCBx36q9dtHP8A5aeo3njukLH39a+0rvMggZAjePyVfoqJKxymiF81txFkcWuoc+0f/EfqiR09AiXZwjFlm6N3VOA8YTjbudvA81MNs6pDraseWaMDBu4cx4/2UO03E1xkkz1U81+YRh08EZaFgpXbNb2u+P8AZMm43t0165eSv/3fVONH4fh9VLcxbUZGnd9WmSQ2Z4ZpijYXtcDgORnMH0W2NMe78EgWBp1b8FLqC2mKtVXFUaXaDIg7s81IvO1l7WtB7smfl4LUVLhYfut8goVXZkZxPn9U1JBhmcsNFpqDFmBnEqXel4EBoZLZzMbgNwVi7Z3eGx4qBXuGsdQMtM/7J5TeWR7pYBdNlae+/vE+9mI3670m23s7GRShjWyMgASRqcwgbJUpNEtJjgCVD7FxJwjeTmDOaaSbywy8YQXaPqPDXVCZ4u+SuLPdtFgzAcRqSYHkqmhSeKgJGn0Ui0WouY4TmQUS79kNfUOtfQEijTbE6ka805SFSoAHlzS73GtEdZj1VbSf3hnv+auqVtz/ALf8lEvh4CPfkW6y2egO+0Oec5e4uP8ACBAVVabyAcTTAbPCBHSEiuS97icziIz3Dco1bLcMlKMfUi5ehIdelUtADoHEDM9SUujcdSpm4OM73EfPNOXK6SXloyyGpzVu226mBrlnG4Z6qEpbXiKJxjnu2VzNleNQeCbrXNSZ7VQDxk+SK32h1UkNIa2YGesazxUF1jA3qSTfLE9q4Q66pQb7LTUPE5D8+Cj1rwcD3WMaOTQfiQpL7AG91xLSQCARmQQHAieIgpbLKxuklNJEMkFtuqHgOjWj5In2x/vT5fRWXZs934pksa2Ian29BEDtp1a0+Ef0wi7p1aR0d9QVb22yho7sEYWmQDlLQSPAmPBR2AOankCtfTjSSD+YK0lw3ZSq0HF4JcSRMxh3ggab98qBZrodUEAxlOa0Wzd0OpB4cZkgiPGfksmrs21tp90XUxzPuiN/lSl79T+X6ILRizILj/jbfzG7oV+hVi1H4b9/w0Q/XsOf59FXtfx9E4XfgBXa2mLJZU7yadQOkFSm2lnAKpa0Tp8MkttZufHqVEZdNqMKdGDjCo/1kf8ACkUrWPvEef1SGWuAbigaaihuIZH0+SU1rtxRkWBZagAiLyDmBHgj/WTuASyGAxzR4Bw+KR+s8gkPqjp4SPgjI8CnUG8006xjn5pxrhy/PVLxjSU8hgh1LBO/8+Cq6uzDCSQXA8ifmtE2t+YKLtBvB8k1JojhGZ/y11PVRLRcdcHutBHUStiI4Ii2d0eClvYtqMdTuOq4nEwt8RHwSKmzbzx8p+a2RomEh9JG9i2oxrLudRaSRInX4c0inauJPnPzC1Na7WvHekeMKC7ZGmTk948j8lLcvI8NcGeo04AyMifVCrUie6ZAWqs+zzWx3y4cDHyUg3TT4DyH/KfVwR2GOqWl7yDhxOyb3iTEABo13ABL+1JEMy390k+C1bbC0H7w6QEbrGOB8XaJdQewzDrFWMFoMb+6G+oBSf8ADqxMl2XDFkOGi1DLER7vr6p1tngZpdRj2Iy9O43/AHnYgf2ifROWa4Q0ycR5AAT5lac0xzSRRCTmw2ogWZsaiPGfQLS3PYvs8R+8ZHTT6puzXE6Wl7YYczoT0jiVfCozIDLLIER6rk6zUJrZE101tPLIBsoQUwtHFBczJpOZ0xkpLSiQXqjmkoHTp8gmSMvBBBVkhVMZoqgzPUI0ECE03nFqVc2N5w6oIJMkiXTCVhEaIIJCREtLYmOSZZp+eSCCQIh215wOzPtfMJ+s7MfniggmA5QceKlN0QQTQMW06JDjmiQQIDGggSiGsbkEEwH3tEaInDRBBICEXfnxQZ8/mggpD8DvZDgPJIYggogOgZH870hBBSI+RZGnT5lOXe0GswET3h6oIKuz5H7Eo8o09c5+A9UxVGfgggvNI6LGDTHAeSCCCmI/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AutoShape 12" descr="data:image/jpeg;base64,/9j/4AAQSkZJRgABAQAAAQABAAD/2wCEAAkGBhQSEBQUEhQVFRUVFRcYFxgWFxgYFxUWGBYXFxQaFxgXHCYeGBwjHBgUHy8gJCcpLCwsGB4xNTAqNSYrLCkBCQoKDgwOGg8PGiwlHyQsLTAsLC8sKSwvLCwvLCwqLCwsLCwsLCwpLCwsLSwsLCwsKSwsLCwsLCwsLCwsLCwsLP/AABEIAMIBAwMBIgACEQEDEQH/xAAcAAAABwEBAAAAAAAAAAAAAAAAAQIDBAUGBwj/xABCEAABAwEFBQUFBAgFBQAAAAABAAIRAwQFEiExBkFRYXETIoGRsTJSocHRI0Ji8AcUcoKSorLhFRbC0vEkM0NTc//EABoBAAIDAQEAAAAAAAAAAAAAAAABAgMEBQb/xAAwEQACAgEDAwIEBgEFAAAAAAAAAQIDEQQSMRMhQVFxIjJhgRRSkaHh8MEFI0Kx0f/aAAwDAQACEQMRAD8A6mKaMU09hRwpbiO0a7JF2afhDCjcG0jliACkFiIU0bhbRtoTjWpQCNLJLAA1KRSgkMUgiQQAcoIISgAIIkEAQ7zvRtFsuzJ0A1P0ChXDtCbRUqMLQMABynQ6TPj5FZq/q7nWyq12gjDyENI9U3YbY6lVbVZnEhzffaYxDrlI5jmuVPVyV6j4NSpXTz5OiIJqy2ltRjXsMtcJB4gp1dUyhJJKUklACZQQhCEAEgggmIJEjRIACJGiQAEhwS0RQAzCCXCJAElBJxIwUhikcpEo0AGggjQAUI4QQlAAhHCEoSgAIIpROdGaAFISsreW0L3E9iYaBlpLj13K9uq2CrRY8GZbmfxDJw6gghZ69RCybjHwWSqcUmyZKEokJWgrMJtY3DbwR96m0/1N/wBIVVbrcKTHP4ceP/KlbZ2wttrsYcwAUw1xAwua04jB8X+SqLzqU67MDHNe5xA7pmGzJmNAvPalZufpk6NXyI0uzF/GkWgvFSlVccRAA7Koc8Ue47OeBE/eW7DlxW6XBmKk4HG0xHvtOTT4RGXzXRtkr4LmijUPfaO4T95o3Tvc34joVu0uqzLpy+xntqwtyNIkkJSJdMzBQihKQQAmEUJSJABQihKRIATCEI0EAJhEUpEUAIhBKQQAjEjDkhGExDgclByblGCkMcBRym5RygBeJFiSZRSgBcoSotttzaTcTvAbyUxdN7itjygtMRO46FVu2Knsz3JbHjd4LGU3aBLHDi13oUuVDve2CnQqPO5p8zkPiQpyeE2Jd2YqzO7oVtdF7tpPALgA8gPE+y85Mf0dk088J3lUdJ4wEjIDQ8oB8lBuW3VGOe10EPaXQ4atf7XWDHw4Lzent6djn4OpZDfHB1aUJVHs9e2NvZuMuaMidXN08xofA71dSvRQmpxUkcyUXF4Zgf0l2TE4O1+zBHLC8z6pmxsBDSIEtnTiFbbfUZFM/hqD+kqjux00mchHkYXB1ye9m+j5Sjv+1mja6dQDIshwiJE5jqr6jU9l9N0HJzSOOoKnWjZ0Wux1QB9qx2KmeJw5t/eAjqAsrs3b4mi7USWz/M35+arnW1XGaJKSbaOp7O35+sMOKBUYYcBz0I5K3lc0sN4mm8VqRxYSQ4DR7R7Q6hdCsVsbVptewy1wkLraPUdSO2XKMd1e15XBJlFKKUUreUBoJKCADlFKJESgA5RIpRSgBSKUUoSgA0EmUEANApWJNApQKZEWHI8SRKCBjkoYk3KEoGOYkeJZm+b1fjLKbi3DkeZ+iu7Dau0YDv0cNYdAkc+IO8EFZ674znKC8E5VuMU35Kfao9+lnkQ8eORVfYbwFF2OQNxkxjG9vXeOfIlStr7QMdFu/vHzLW/VZW9aj21GOacmAl2UwHEDPyPkVx9TNw1W5eDdVHdVhnT7PaWvaHMMtcJB4hRr6ZNnqfsk792e5UOz9+Q8tcQWvPtDQPO/97eeJ5krQXp/2Kv7Dv6SutXfG6tyiY5QdcsM53YLBIc0kwHuEYnQRM5iYKa2kPZmjUDZDXkO4QQe6SOMHyU6wnvVP21fWC7G2ijXp1NHhoneCMRaR0MFcGmDstUf7wdGb2RyVVntBGCpSIygt6cOhGULYXTeorsxAQQYI3grmt32h1nNShVBxU8UAcsyBO4jvDlKvbqvTsntqtnA/wBsfPqFp09s9PLEvlyV2wViyuS72ypzSYfxx/Ex30CyVzO+zI4FbTaIF9nBY3H32OyjTPPPqFiLtBZUqsIgg6HUa8OoUtfF7t3jCIad9sG12U9ip+0PRY79IdwGjWFppiG1Hd6Pu1NZ6O16grYbLHu1OrfQq0vK7216T6T/AGXiOYO4jmDBWyitWaZIpnPba2cnuy1hrgRAZU3cH8ABprwiCFrNn72/V6mFx+yqHwY/j0Kw9osTqFZ9nq5d6Cd0jNrhyIPkVdWK1Y2lj/aEgiMsokDdIkA81zrHKElYuVyadqa2vhnVMSLEs1snfGIdhUMuYO4T95g3dR6LSQu5TbG2ClE584ODww8SLEiQVpEGJDEiRIAPEixIkEwDxIi5EiKBB4kESCAGwUcpEpm121tNhc7QfEnQIlJRWWJJslSjlVNkvxri7EMOEYtZkDXxSrtvjtXuaW4chhzmdZHXf58FRHUVyxh88Fjrks58Dt63r2UBoBcROegCkXda+0ptccjHeHB2/wCvQhUW0T/tm/8Az/1GPmolx37FRwkQDhLYOI8xuymRyJHCMq1O3UShJ9i7pZqUlyC9akWirwxD+kT8ZSbjv8YpBMB2AtwmXNk5gzBI1A3gkcFXWwPNprtDu6XSDvgl2hJ0+qj16XZVW5EU393LTtQO6PEA+QXM6soXylHnua9ilBJl9+kCkH0aThBAJcOB9k/ESoFGyMDCGgZ688kzarf2tnDNWkktJ1aS0y0+MHzTliqYmMPFo9FDWWdSzKJUx2xwQ7pc5uOz1sqlE4T+Ju4jju8CFprDe5dTqUqpk9m7AfeAacjzUbbm6CMNrpDv08qgH3qfHw9DyVBd9ftAWFxJ9pjp7xad/hp/wr51z09jlDj09V/BBSjbHuSrHlUqDmFrdmm/ZuPF3oB9VkmtDa9QCY0zM6ZalbHZ1sUernfIfJS0ccajHohXy/2ig/SBchIbaqftU4D+bZ7rvA5HkeSz90WoA4cgx+Y5O0c3nu/JXUalMOaWuEgggg6EHIhcqvC7XWa0vow5zD3mEHPQlue4xLSfFa9XV/y8Pn/DKqJ5WPK4NZct5YWuoPORa40yeQktVRejMNvd+NjT/KPm0qNZ6/aUwSe8Dmd4cE5flta60UXCZazC7zJEeD1gdjdMq5cxZc4YsUl5NbsrpU6t9Cr8FZzZSoCKkcW+GRS742rbZ6uAt+4TJOUwcIAA4iJ5rpaWyMNPFyf9yZbYuVjSK39I1wCrS7dg79Id7i6nvP7pM9CVibvtL3YHAElvdIOhadCJ47+gMZq2N51qo7x+5hJ19qp2lQSdQThGUZNCg2h7aLXPEZHIGdJAhsnKBl5Ln6m+uUsw5Zprrko4kWDhwMHcVtNmr67anhcIqMABHEaBw8oP9wsTSqhzQ4ZgiQplz3l2VYVMiILXR7piYjeCB5LNob3TZiXDJX1749jocopTVOsHNDmkEESCN4OiViXqDmCpRSkyhKAFSiSMSEpgKQSZREoAVKCQggQ2qPaisA1jTpOI+BAb/MQrtZ2/2h5eXA5FrBMici53Uez8Fl1kttTLKVmZEo2xuGq05/ZmDGQcILc9xz+KiG9DTqMAkYpzAmIgiM9d/hwUevdcNcWOAyhwnvZ6ObxMjxz4IWexiqwNxYXPDYe6ThOoPSfVefU5RUMfb7nT2p5/cl3nan1azHghsswujMYhOkzAMHL6KPWs3Zua+CWE4Xmfvuk0yeROIdSEz2pDmhwDHNfhLeBDYd6yOUFaq4bE2tSqscJa6GkeB+O9Wxi77tsuXkg2q4ZRmKVqBeHCYcHa66tyPxWjsF2NtFmq036OIg72uAlrhzBWbtlkfQqim/VrnAnc4ES1wHMZnmtRspam4XMnvTi6iAMvJT0y26nbL0YrXmrKMdTDqb306gMh2F4EZPz7wnc5sHz4KZc9TuBvAkeTiFf7XXQXYa7B3mw2oPepyM+rTn06LNWMQXAGYdM8ZAMqGuq6T3fX9iVE96Om1ACCCAQZBB0IORC5heV2GyWk0we7m+iT7p9ph8vh+JbixbQ03UsTyGOaO+OBGscZnJY7aG/P1qrha37Om4FjtHThExGcT6BdPUW1SrUk/YzVRnGeMC7RU/6h+e8/BxC2tw1B+rtzBIBJjUZk+iwNuAdUqxHec5oz1cZJOfAQnadqLWmm15AIAcAdY6Llw1CovlLnk1yqdlaRZ3vtc6s0MpAsJL8W8lpbhZmI94k8ICqLUXPyccRM5De5w0AGpyHkm2wMmjr/AH+im3NSm00iczjbn0Kpnqp3yUWySqjWspES5Lw7WlB9puR58D4+qKrm8Pd7NNgJ4khogeYStsLsdYrWK1IfZ1pMbg777fRw8eCpbwtlQMLaww03wcVLODkQTOsxvV9lDrm4+uCKkppSRqrHfpoUnFjmk1HSDmcOuUcfgq8t7X7SoS4n3uXH6LNWQmm17Ww9p7zXDPfmOI6dVIu/aRgGGriyOWWXiFVONso7YvKX94GtqeS/xk5N047vAIM2f/WG1Kbfbc0uHNzYcAepEeKKz12vaHNIIO8LVbL2IgmoRlEDnJz9FXpK3O5LHuF0tsG0c72btUE0ncyJ3e8Pn5q1ZbG4hTax0gCT90cFG2rsf6veDiBAc4VB0f7XxxKzsbR9seJpj4uP+laL6UrWvf8AYhGfwpms2VtE0SyfYd8DmPmrmVmtlj33j8I9VpF2tHPdTFswXLE2HKLEiRFbCkVKLEkokCF4kJSJRygYqUEmUEhicSze0NoEUx72J3xhvwCu7e9zqbuyw447uLSfDRYi321hqNkHEGAQ45h3eFQQchGWm6Fzv9Rnipx9TRp4/HkZpCo15qZ4ZBMHJpAlnnh8xzTjHOcJZmTJECdCSchqI3BHZ7xGB7CyWvAmcvZk5EaJFgquaAWGHNcYP9ufzXE+DZDL917G9ZyxNprF4a/Luvbi5DIAh28Rx3RwVzdF6mg/Fqw5PHL3hzCh297XNc6mA0OBxtn2HmZIHCRJ6zxUWlbJOEtwkiRzAJH0Pip3SddilDxwEEpRaZfbUWZtV5rA5sFEgjQse57T8cJ8FWUXlpDmHNpkEadOig17aaYqAGQWtlozPdJcBGsSZy4FNWO2tw90ktIkEwDnrl1S1VvUlGyPZ4/cKYbU4s11p2qpmg8OBDy0twAE6iJB8Z8FjqVPPuuIl05mO6Pa6iTHglveTMZHiRPwTF67P1zQFoycGT7EhwaDBxU9HCeBkZq522auOx+CKhGl59SZVe2rnPd37pjik16RLYZDYENkSPEfJUdmvCq1wwsNRhMjIjDxExC1lz3Y+uchhAjFiOk6ZDXQrF0bNyUVn0L3OOMsodpbrr02U31jDXQWVaXshzhOGozXTf11VTUvZ7MLwAREENPKMjuG9dX2pu4PsFVnu08TetMSPgCPFYK7LBSdTaTTb7IGm+cz17p811NTVCrGV6/yZaZuaY3dN6itkGuDuEEz0IC2ezdyPFQVKjS0NzAORJiBlqANVL2PYA2oAABI0EbloHNUtJoqpbbu/sQvvkswKPbawCrYqnFg7RvVuv8ALiWEuqHtpBwnC7Q5+zLvRdMvL/s1Z07N/wDSVzC4Tk7lPxAb81br4rdF/wB7C0z+GSJV0bH03V4L3gOJMNgRl0MrR0P0Z2QGX9pUP4nQP5QE1cLv+oZHOfIrXlyegxZXulzkWpbjLCIFi2fs9H/t0abecSfMyVYgqvr31RaSDUEjUCSZ8FDq7U0hpid4R6lbXZXDlpGbbKXgy36SwO3pEa9ln/EYTV2u+xJ957f5WH/emts7b2z6bwIGFwAmdD/yjsOVnpczUPlgb/pK5Oqkm5SXp/2bK12SZpdmXfauyywf6gtLiXPaV7ii7E54ZLSM3ATmDGeqlUv0gUQATWaZjIifONFdotSo1JNMhdU3LOTaVLQ0akDqQFFqXxSGtRvhn6Lltp2nZiMGc92aZdtJlkHeUfIrQ9TY/liV9KPlnTau0lIaYj0H1UKvtbHss/iP0XMLTtS/7o8yfkQq2ttFVOhA6AfMJb9RL0Q9taOo19sKh9ktHQT6yqu17R1D7VVwHXCPkua1Lxqv1e/zPoFEdZifePl8yoPT2z+abH1ILhHQTf8AS31GE83tn1QXPv8ADHe67z/sgl+AX5mLr/RHpDBzWT2vuWpjbXogvMgPYN5MNBaOMAAxyUyx7VAZPblOodJHUHVWlpPb0ZouGZBBM7jMZZtPhlwWpzq1MGk8lKjOp5ZjrBRfVY59Om6GZPDu64ZZgD7xA3J62sptqk03S0MZhdIhxcAXSN3yyUd98VbM91ODRDqjoJbkTwD4gmIzngoNosVaRWYH1GNccQaJjFmYAzjVceVUUunCLz9f8G9Tb+JvsWNS0FpxsdyLdzhBBgxkYJH01VVQvUNLaZduEOMzPAzp6KcKGmTmlwkSC0xxggcCnrddVJzKONoJ+0kknE7vhozHDhpmqaq3NOE/CyWTko4a8jD7J2mpM8RAI6GJT1u2MeyzurtrwWjE2GkEtcROLOJzOgSbuIwCNBp+T4LU33WAu50ZzTY0RnPsjKPFX6OCbmpeEV3Sa2teTM2Ci7D33BxG8CJ+K6NZqQaxoGQACwNjZMDiY+MLY269KdAA1XhgJynfHADNaf8ATkt02VariKMPSYG1KjRo2q8DpiJ+QWs2TZlVPNo8gfqsZQtjA95NRgxPe7N7R7UEZEzxWq2evWm1hHaMzdOTgdw4FU0pR1WXx3J2PNWFyXt7O/6er/8AN/8ASVzy6MqTervhH+4q+2l2vHfoUmdp3BjdPdAfMAcTE+aw1HahtP7PsqjiyQcJAzJJ4Hp4LVroStj8HfsVaeSg/iOlbMvhrzxI9P7q/ZaQuUWT9IbabZdRqtaT7RggnyCt7F+k6zuLQQ8AkCcJjPRXaV9OqMJJ59iu34pOSaNte5mhUg6sI8xC5rdADe0BImWtA3nNxMD934qV+kK3VKtZllpVSwNYX1MMTiLg1gPn8VibVYKtGoWdvUdLiyZIiH4Z165JamCse3Pr+6HTJxWcHUrgOGsC7IQczkNOa04tbT95vmFxK59jqtd5a21FpgmSHfJyprNetdjiztXake0TmDHyUNJXKuvFbTX3Q7pKUsyWDq97bM2h9VzqVSlDiXQ7ECJMx3QeKpbTspbwDnRPR/8AuCyo2itFF7RTtTziGZEgDlDtVYM2qttZrmms4hsYoDBvykgZ7slf0YYzJEFOT4YVptpOCmZc6k0tfEYS4vc4xGsAgTySv8de1rAW9xkiAQCQSXGSW8Sc1CuyoXYnkyXPcTO/Sc9+abvepDXdfQFRdMJPDRHqSXDHbTtW18Y7PTcBmMbnmPikU9obOTDrJRj8Oqqa9eGAcgq4M380o6etx7Jr7sbtlk1LrysB/wDC5v7LnD/UQtNspeNFrXBjA5pnJ4E8syCDvXNrG0lw55Kzul725gu7jhIB6jjrqq51dNZi3leryThPc8NF/t1ZsWCqykymB3XYN85tJAAHEeSxjhmr+8r0ruxRPZnIg4SJ35EGOPJZ6rI13cM1ZVKUlmWAnhcFxdNnGAuIGZ9B/cKU5iYs5e2k0NYTvnPMuiPknWMq4hNLwIJHUyc1epxS7tFLTfgI1B18CgpnaWj3Gfwj/cgn1q/zL9Q2S9CXeV80xXxUWucxsg8Yk4ueHKZ3ZK9uu9uyOKmQWkAkbnDdPA81zixk4sxHGefJXODAwRUJBnCYAniw8jqPFc63T4alV2a9C6u3tifc6DV26sbhD3eDqZIB8iFSXvbDaHGtRtDmUmAhvZlwEDMkgbzw6Bc/fbpJyyxE5aamFb7O23BZnh5im6swEuJAiQX7+UeJWy1zwu/lIpSTzgtrJfbGmKtWo94kEua5xGZy8J9VFvvaUvfT7DC5tNuGSD7Tnl0AGDqGysybcXEuAOrp8XEn1Sn1Cyi0gSe0xHLKBGviqlQlNzfL7FnUe3aXtG/q7WnOkA2cuz1jx5KHaL5fUAdJY57yTgJaA3PJoBgZAcyqh73OE7pz6+acttrypmm0wBhLsOpIz/spwoUcvCyxSscsIsKl6vY2RXqgwI+0d7XTgplyXzWql1Ss8vwMdGKDDcyRn+yFnalB5hxzB5fRSqVrdTbUZniILS2IIyA081ONaS+pFyb9h2yBpEuAJPHmc/VMXjXYSzshgMODo4gkj4Qo1Gu4tBBzByEDQZceids1nqPfFNrnO5cN5O4D6JxjtblJg3lYRstnWNDqrgCGYwGgmThaM8yeqytG1w57oPecT8VLsV/NZQNNuLGcWg3nxnTJUlml0iSDMAZDrqnOGU0yMW0yxtF6udZjSIBGNrmkagQ4EH4fFWNqvlxsLaJZGAMg/snL88is9UszgQMzOQG8nkBmryw7KudDqjhTaYge0879AYHifBKyyFUfieBqqU32RpDebattdVDSGsbQZhOuRc52vEzmqjaC0YrQC3LE9zgDzLjmq8WllGpWaD3QcgdTh0kb9XeaatVuxVcQbkBHLIDf4qpwbe5d0/8AwsTS7PwazY+9hSqVHVRPdABAmM5dJ3ZAeSw9tqtNpc4ZNc97gTuBc4j4KxosqVGEBzQ0mY+vyVVVsrjVa0RnAnQAnSTu4q6qPTjhkJvdIl2qsx9RpbAAgaQOvNS7FWbTNUh4EgYYkScz1R0Nnmj23EkT7Mxzz15KDZbRDHtgk97TXuuBG7RRjbCzMV4Dpyhhsu7pozSa6eJiDnLjoVBvyp+fJM2O+sDQwN0gZnz3KLbqrqgJDTlwk9VZjEstlfI32zYMEHTXdx+SZxZZJqx2fFEEJ+rZnMOGZkiAOZ0hSSSAk0ra0MAbTgjUknM8YlWNyl3eIpl4JEkHTXn1Um7NkCQHVyWD3B7R67m/E9Fa2sso0D2TA0Yhxk7pJBk6rn2aypz2R79/saYUyS3PsQ/1Ss+Wss+Iee+feUi77hccXaWVoyyMCOntSmbkvpxrAZCQd7jz3uIU+01HNE45zjf14rNqrnGXSSSyXVQTW7I/brG5jPZLWgNjgII3+Sr6ltph2b26H7w4iPmptmtjnUi12YJiDnk4QfUrKXhdjcMYYOEuyAyAgTqOSy6euM3tlnJdOTSyi9/xOj/7Wfxj6oLKmxubkWjI8PpKC3fgoerKes/Q3v6Qb5YGtpy3Eyox3AwQ7FHExh/iVFb79p5t7uE5gYYOs6SI6qnvSiajw9p0A1cTHHXwUUWUwe7JJnOMz5FdHCZjwSG31SacrOw/vzl0zUmvfTKtPC6kWNbBAbnJG4DCFTkuBbLYa3MtGhPONU4+2kUoyc57jM6AbhGkQq3p4Np+fdlm98EmheDDVe9zHwYgYSepInpxUytbaJaZcQHCDII1UOlXGJtMZCJc4x5NDch1zTDa3a1IaxobOrpJgeICUqk35JKeCZYbVZmSMY7wIl2cSIJG4HwUinZKJY5nbHAQTkRJdIdMxy+Krpa+oadJogauOEdfuk/FNmrSpuIbiedMtOYBJz8k1V35YnLtwi9u+0WamBge0uGhe6SOQMQEk3Z9sa2MGZIiB7W8Gd0qkfYWtbLqbGftuc4/wtAzQp3c5zZDnBo4NDAB1c6YVXQ7tqXPqT3+MFo24muql5qOEmYGDfrmXRn0V9YazaQDWtAbiOpBkZ7wfa0zKwxpNGtYD99zj5MHzTtJv/r7aoekNn96VGzTSsWJS7ew42xjwiwpXDUbUD8oE6Ys8iOCVbbne+qHh0ZZksdJMncMtIGu5QzXtWcnCOZCjPttUZGqJ4DvHyaFLZc3nKI5rSxhmvstnFNhwtcXkGXFpnPc33Ry85VjZbeQRLe7hzBacWKdZ4QsRZm2lx9pwb+IBvzn4JyvbuzcC6oCRuBkrLPSTk228svjdFLCWB6/bmqVbRUe0Q1xkaDcN0qHabtqtp02ta6ZfMZ6lusaaJ87XPBhrfAzKD9qKp/8fr9Fpj+Iiktq7fUpfSbfcZsjLSxrm4J/aDp8I+aVVZUFF5e0hzqjSBBEQIkT0jxRvv6vvZHUgeqR/mGqRnh6S0/NWN3S5iv1IpVrhsurit57Mkta9weGgOIEN3kzrqrS9TSwEU2MDiHDugT7LuG85LNtvioG5Nz4wPqlU9oBA7SGwcwWnvCCNwPFYp0Tc96X6FynHGGyFVoVJEUnAD8JknwCuNn21A12EEP72HEIGjdZ6lNtv+hwA8I+Sk2a/wCzCZLfMqV9tk44cGRrhGLzuK2vcVobaahpUiWYyQfZaQc8iYyzWlui5m0oqPzrHnLafJnExq7wHE17tpbINzPKfUJH+aLNuaw/uD6KiyzU2Q2bWl7fyTjCqMt2TRdqMOo04qNVqsyBeGjG3EZAwgkSZMgZHgqj/M9HLuNz/CEy7bOk3Ro8gFmr0tkZZ2sulZFrktBQswqB9OvjeSJEjQtMnIchvy0zkKVbSHtgFuvT0VCNt27gjbtmCYxBvM4o+AWi+q62alsxj6lVcoRWMlzZm4REgy5pyniFjdprzqsrYWPIbAMCBx36q9dtHP8A5aeo3njukLH39a+0rvMggZAjePyVfoqJKxymiF81txFkcWuoc+0f/EfqiR09AiXZwjFlm6N3VOA8YTjbudvA81MNs6pDraseWaMDBu4cx4/2UO03E1xkkz1U81+YRh08EZaFgpXbNb2u+P8AZMm43t0165eSv/3fVONH4fh9VLcxbUZGnd9WmSQ2Z4ZpijYXtcDgORnMH0W2NMe78EgWBp1b8FLqC2mKtVXFUaXaDIg7s81IvO1l7WtB7smfl4LUVLhYfut8goVXZkZxPn9U1JBhmcsNFpqDFmBnEqXel4EBoZLZzMbgNwVi7Z3eGx4qBXuGsdQMtM/7J5TeWR7pYBdNlae+/vE+9mI3670m23s7GRShjWyMgASRqcwgbJUpNEtJjgCVD7FxJwjeTmDOaaSbywy8YQXaPqPDXVCZ4u+SuLPdtFgzAcRqSYHkqmhSeKgJGn0Ui0WouY4TmQUS79kNfUOtfQEijTbE6ka805SFSoAHlzS73GtEdZj1VbSf3hnv+auqVtz/ALf8lEvh4CPfkW6y2egO+0Oec5e4uP8ACBAVVabyAcTTAbPCBHSEiuS97icziIz3Dco1bLcMlKMfUi5ehIdelUtADoHEDM9SUujcdSpm4OM73EfPNOXK6SXloyyGpzVu226mBrlnG4Z6qEpbXiKJxjnu2VzNleNQeCbrXNSZ7VQDxk+SK32h1UkNIa2YGesazxUF1jA3qSTfLE9q4Q66pQb7LTUPE5D8+Cj1rwcD3WMaOTQfiQpL7AG91xLSQCARmQQHAieIgpbLKxuklNJEMkFtuqHgOjWj5In2x/vT5fRWXZs934pksa2Ian29BEDtp1a0+Ef0wi7p1aR0d9QVb22yho7sEYWmQDlLQSPAmPBR2AOankCtfTjSSD+YK0lw3ZSq0HF4JcSRMxh3ggab98qBZrodUEAxlOa0Wzd0OpB4cZkgiPGfksmrs21tp90XUxzPuiN/lSl79T+X6ILRizILj/jbfzG7oV+hVi1H4b9/w0Q/XsOf59FXtfx9E4XfgBXa2mLJZU7yadQOkFSm2lnAKpa0Tp8MkttZufHqVEZdNqMKdGDjCo/1kf8ACkUrWPvEef1SGWuAbigaaihuIZH0+SU1rtxRkWBZagAiLyDmBHgj/WTuASyGAxzR4Bw+KR+s8gkPqjp4SPgjI8CnUG8006xjn5pxrhy/PVLxjSU8hgh1LBO/8+Cq6uzDCSQXA8ifmtE2t+YKLtBvB8k1JojhGZ/y11PVRLRcdcHutBHUStiI4Ii2d0eClvYtqMdTuOq4nEwt8RHwSKmzbzx8p+a2RomEh9JG9i2oxrLudRaSRInX4c0inauJPnPzC1Na7WvHekeMKC7ZGmTk948j8lLcvI8NcGeo04AyMifVCrUie6ZAWqs+zzWx3y4cDHyUg3TT4DyH/KfVwR2GOqWl7yDhxOyb3iTEABo13ABL+1JEMy390k+C1bbC0H7w6QEbrGOB8XaJdQewzDrFWMFoMb+6G+oBSf8ADqxMl2XDFkOGi1DLER7vr6p1tngZpdRj2Iy9O43/AHnYgf2ifROWa4Q0ycR5AAT5lac0xzSRRCTmw2ogWZsaiPGfQLS3PYvs8R+8ZHTT6puzXE6Wl7YYczoT0jiVfCozIDLLIER6rk6zUJrZE101tPLIBsoQUwtHFBczJpOZ0xkpLSiQXqjmkoHTp8gmSMvBBBVkhVMZoqgzPUI0ECE03nFqVc2N5w6oIJMkiXTCVhEaIIJCREtLYmOSZZp+eSCCQIh215wOzPtfMJ+s7MfniggmA5QceKlN0QQTQMW06JDjmiQQIDGggSiGsbkEEwH3tEaInDRBBICEXfnxQZ8/mggpD8DvZDgPJIYggogOgZH870hBBSI+RZGnT5lOXe0GswET3h6oIKuz5H7Eo8o09c5+A9UxVGfgggvNI6LGDTHAeSCCCmI/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6" descr="http://3.bp.blogspot.com/-al6e7nF_N40/UHLu69MxDSI/AAAAAAAABms/l3vNwicgVok/s320/Sepeda+Motor+Bebek+Injeksi+Kencang+dan+Irit+Jupiter+Z1.pn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1676400" y="0"/>
            <a:ext cx="2633013" cy="1752600"/>
          </a:xfrm>
          <a:prstGeom prst="rect">
            <a:avLst/>
          </a:prstGeom>
          <a:noFill/>
        </p:spPr>
      </p:pic>
      <p:pic>
        <p:nvPicPr>
          <p:cNvPr id="13" name="Picture 2" descr="http://www.qatarmark.com/qmmultilingual/uploads/cl-1147/comp-6324/images/img4d3ed939cf7b9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1729467" cy="2362200"/>
          </a:xfrm>
          <a:prstGeom prst="rect">
            <a:avLst/>
          </a:prstGeom>
          <a:noFill/>
        </p:spPr>
      </p:pic>
      <p:pic>
        <p:nvPicPr>
          <p:cNvPr id="14" name="Picture 2" descr="http://www.qatarmark.com/qmmultilingual/uploads/cl-1147/comp-6324/images/img4d3ed939cf7b9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4495800"/>
            <a:ext cx="1729467" cy="2362200"/>
          </a:xfrm>
          <a:prstGeom prst="rect">
            <a:avLst/>
          </a:prstGeom>
          <a:noFill/>
        </p:spPr>
      </p:pic>
      <p:pic>
        <p:nvPicPr>
          <p:cNvPr id="16" name="Picture 6" descr="http://3.bp.blogspot.com/-al6e7nF_N40/UHLu69MxDSI/AAAAAAAABms/l3vNwicgVok/s320/Sepeda+Motor+Bebek+Injeksi+Kencang+dan+Irit+Jupiter+Z1.pn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114800" y="0"/>
            <a:ext cx="2633013" cy="1752600"/>
          </a:xfrm>
          <a:prstGeom prst="rect">
            <a:avLst/>
          </a:prstGeom>
          <a:noFill/>
        </p:spPr>
      </p:pic>
      <p:pic>
        <p:nvPicPr>
          <p:cNvPr id="17" name="Picture 14" descr="https://encrypted-tbn2.gstatic.com/images?q=tbn:ANd9GcRk85D-p1hf24wpOEHguqYyf_OdNP3AQAY3sxPLjX_Yah2GDeGS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905000" y="4648200"/>
            <a:ext cx="2324100" cy="1971676"/>
          </a:xfrm>
          <a:prstGeom prst="rect">
            <a:avLst/>
          </a:prstGeom>
          <a:noFill/>
        </p:spPr>
      </p:pic>
      <p:pic>
        <p:nvPicPr>
          <p:cNvPr id="18" name="Picture 14" descr="https://encrypted-tbn2.gstatic.com/images?q=tbn:ANd9GcRk85D-p1hf24wpOEHguqYyf_OdNP3AQAY3sxPLjX_Yah2GDeGS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495800" y="4648200"/>
            <a:ext cx="2324100" cy="1971676"/>
          </a:xfrm>
          <a:prstGeom prst="rect">
            <a:avLst/>
          </a:prstGeom>
          <a:noFill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5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D607E-989C-4746-BE42-0943EBE8EA6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1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u="sng" dirty="0" smtClean="0">
                <a:latin typeface="+mj-lt"/>
              </a:rPr>
              <a:t>REVIEW OF CAR MARKET IN INDONESIA</a:t>
            </a:r>
          </a:p>
          <a:p>
            <a:pPr algn="ctr">
              <a:buNone/>
            </a:pPr>
            <a:endParaRPr lang="en-US" sz="3200" b="1" u="sng" dirty="0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E6EBA1-DFF3-49C4-893F-1284EA9225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6200"/>
            <a:ext cx="8763000" cy="636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http://www.qatarmark.com/qmmultilingual/uploads/cl-1147/comp-6324/images/img4d3ed939cf7b9.jpg"/>
          <p:cNvPicPr>
            <a:picLocks noChangeAspect="1" noChangeArrowheads="1"/>
          </p:cNvPicPr>
          <p:nvPr/>
        </p:nvPicPr>
        <p:blipFill>
          <a:blip r:embed="rId2" cstate="print">
            <a:lum bright="53000" contrast="-29000"/>
          </a:blip>
          <a:srcRect/>
          <a:stretch>
            <a:fillRect/>
          </a:stretch>
        </p:blipFill>
        <p:spPr bwMode="auto">
          <a:xfrm>
            <a:off x="6019800" y="0"/>
            <a:ext cx="3124200" cy="4267201"/>
          </a:xfrm>
          <a:prstGeom prst="rect">
            <a:avLst/>
          </a:prstGeom>
          <a:noFill/>
        </p:spPr>
      </p:pic>
      <p:pic>
        <p:nvPicPr>
          <p:cNvPr id="74" name="Picture 2" descr="http://www.qatarmark.com/qmmultilingual/uploads/cl-1147/comp-6324/images/img4d3ed939cf7b9.jpg"/>
          <p:cNvPicPr>
            <a:picLocks noChangeAspect="1" noChangeArrowheads="1"/>
          </p:cNvPicPr>
          <p:nvPr/>
        </p:nvPicPr>
        <p:blipFill>
          <a:blip r:embed="rId2" cstate="print">
            <a:lum bright="53000" contrast="-29000"/>
          </a:blip>
          <a:srcRect/>
          <a:stretch>
            <a:fillRect/>
          </a:stretch>
        </p:blipFill>
        <p:spPr bwMode="auto">
          <a:xfrm>
            <a:off x="6019800" y="2590799"/>
            <a:ext cx="3124200" cy="4267201"/>
          </a:xfrm>
          <a:prstGeom prst="rect">
            <a:avLst/>
          </a:prstGeom>
          <a:noFill/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81000" y="457200"/>
            <a:ext cx="3806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Cambria" pitchFamily="18" charset="0"/>
              </a:rPr>
              <a:t>CAR 2012 PERFORMANCE</a:t>
            </a:r>
            <a:endParaRPr lang="en-US" sz="2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pPr>
              <a:defRPr/>
            </a:pPr>
            <a:fld id="{67FDD044-7E8F-4D04-B69C-A93D89F8792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28600" y="1295400"/>
          <a:ext cx="8686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81000" y="381000"/>
            <a:ext cx="32115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MOTORCYCLES SALES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C0F8E78E-F44A-41E9-BE52-05BCA0C6D00C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04800" y="10668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6" descr="http://3.bp.blogspot.com/-al6e7nF_N40/UHLu69MxDSI/AAAAAAAABms/l3vNwicgVok/s320/Sepeda+Motor+Bebek+Injeksi+Kencang+dan+Irit+Jupiter+Z1.png"/>
          <p:cNvPicPr>
            <a:picLocks noChangeAspect="1" noChangeArrowheads="1"/>
          </p:cNvPicPr>
          <p:nvPr/>
        </p:nvPicPr>
        <p:blipFill>
          <a:blip r:embed="rId3" cstate="print">
            <a:lum bright="35000" contrast="-42000"/>
          </a:blip>
          <a:srcRect/>
          <a:stretch>
            <a:fillRect/>
          </a:stretch>
        </p:blipFill>
        <p:spPr bwMode="auto">
          <a:xfrm>
            <a:off x="6891987" y="-228600"/>
            <a:ext cx="2252013" cy="1498997"/>
          </a:xfrm>
          <a:prstGeom prst="rect">
            <a:avLst/>
          </a:prstGeom>
          <a:noFill/>
        </p:spPr>
      </p:pic>
      <p:pic>
        <p:nvPicPr>
          <p:cNvPr id="9" name="Picture 6" descr="http://3.bp.blogspot.com/-al6e7nF_N40/UHLu69MxDSI/AAAAAAAABms/l3vNwicgVok/s320/Sepeda+Motor+Bebek+Injeksi+Kencang+dan+Irit+Jupiter+Z1.png"/>
          <p:cNvPicPr>
            <a:picLocks noChangeAspect="1" noChangeArrowheads="1"/>
          </p:cNvPicPr>
          <p:nvPr/>
        </p:nvPicPr>
        <p:blipFill>
          <a:blip r:embed="rId3" cstate="print">
            <a:lum bright="35000" contrast="-42000"/>
          </a:blip>
          <a:srcRect/>
          <a:stretch>
            <a:fillRect/>
          </a:stretch>
        </p:blipFill>
        <p:spPr bwMode="auto">
          <a:xfrm>
            <a:off x="4876800" y="-228600"/>
            <a:ext cx="2252013" cy="1498997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848600" y="5562600"/>
            <a:ext cx="838200" cy="36933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Cambria" pitchFamily="18" charset="0"/>
              </a:rPr>
              <a:t>Oct 12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4763"/>
            <a:ext cx="91249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D607E-989C-4746-BE42-0943EBE8EA6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0" y="6248400"/>
            <a:ext cx="1854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b="1" dirty="0" smtClean="0"/>
              <a:t>Data source PAABI</a:t>
            </a:r>
            <a:r>
              <a:rPr lang="en-US" sz="1400" b="1" dirty="0" smtClean="0"/>
              <a:t> </a:t>
            </a:r>
            <a:endParaRPr lang="id-ID" sz="14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618"/>
            <a:ext cx="9144000" cy="692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D607E-989C-4746-BE42-0943EBE8EA6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6397823"/>
            <a:ext cx="1854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b="1" dirty="0" smtClean="0"/>
              <a:t>Data source PAABI</a:t>
            </a:r>
            <a:r>
              <a:rPr lang="en-US" sz="1400" b="1" dirty="0" smtClean="0"/>
              <a:t> </a:t>
            </a:r>
            <a:endParaRPr lang="id-ID" sz="1400" b="1" dirty="0"/>
          </a:p>
        </p:txBody>
      </p:sp>
      <p:pic>
        <p:nvPicPr>
          <p:cNvPr id="6" name="Picture 14" descr="https://encrypted-tbn2.gstatic.com/images?q=tbn:ANd9GcRk85D-p1hf24wpOEHguqYyf_OdNP3AQAY3sxPLjX_Yah2GDeGS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04800" y="381000"/>
            <a:ext cx="2324100" cy="1971676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7772400" cy="914400"/>
          </a:xfrm>
        </p:spPr>
        <p:txBody>
          <a:bodyPr/>
          <a:lstStyle/>
          <a:p>
            <a:r>
              <a:rPr lang="en-US" dirty="0" smtClean="0"/>
              <a:t>OPPORTUNITIES IN </a:t>
            </a:r>
            <a:r>
              <a:rPr lang="id-ID" dirty="0" smtClean="0"/>
              <a:t>2</a:t>
            </a:r>
            <a:r>
              <a:rPr lang="en-US" dirty="0" smtClean="0"/>
              <a:t>013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14478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Indonesian economic growth is estimated </a:t>
            </a:r>
            <a:r>
              <a:rPr lang="id-ID" sz="2800" dirty="0" smtClean="0"/>
              <a:t>at </a:t>
            </a:r>
            <a:r>
              <a:rPr lang="en-US" sz="2800" dirty="0" smtClean="0"/>
              <a:t>6.5%</a:t>
            </a:r>
          </a:p>
          <a:p>
            <a:pPr marL="284163" indent="-2841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High demand of transportation needs </a:t>
            </a:r>
          </a:p>
          <a:p>
            <a:pPr marL="284163" indent="-2841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Low Cost Green Car Program (LCGC)</a:t>
            </a:r>
          </a:p>
          <a:p>
            <a:pPr marL="284163" indent="-2841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Infrastructure Development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7772400" cy="914400"/>
          </a:xfrm>
        </p:spPr>
        <p:txBody>
          <a:bodyPr/>
          <a:lstStyle/>
          <a:p>
            <a:r>
              <a:rPr lang="en-US" dirty="0" smtClean="0"/>
              <a:t>Challenges in 2013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1447800"/>
            <a:ext cx="8458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US" sz="2800" dirty="0" smtClean="0"/>
              <a:t>The plan to implement minimum down payment for </a:t>
            </a:r>
            <a:r>
              <a:rPr lang="en-US" sz="2800" dirty="0" err="1" smtClean="0"/>
              <a:t>Sharia</a:t>
            </a:r>
            <a:r>
              <a:rPr lang="en-US" sz="2800" dirty="0" smtClean="0"/>
              <a:t> Financing </a:t>
            </a:r>
          </a:p>
          <a:p>
            <a:pPr marL="266700" indent="-266700">
              <a:buFont typeface="Arial" pitchFamily="34" charset="0"/>
              <a:buChar char="•"/>
            </a:pPr>
            <a:endParaRPr lang="en-US" sz="28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n-US" sz="2800" dirty="0" smtClean="0"/>
              <a:t>The Implementation of Fiduciary Regulation </a:t>
            </a:r>
          </a:p>
          <a:p>
            <a:pPr marL="284163" indent="-2841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Regulation on subsidized fuel restriction </a:t>
            </a:r>
          </a:p>
          <a:p>
            <a:pPr marL="284163" indent="-2841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The</a:t>
            </a:r>
            <a:r>
              <a:rPr lang="id-ID" sz="2800" dirty="0" smtClean="0"/>
              <a:t> decreasing demand </a:t>
            </a:r>
            <a:r>
              <a:rPr lang="en-US" sz="2800" dirty="0" smtClean="0"/>
              <a:t>of coal </a:t>
            </a:r>
            <a:r>
              <a:rPr lang="id-ID" sz="2800" dirty="0" smtClean="0"/>
              <a:t>and cpo </a:t>
            </a:r>
            <a:r>
              <a:rPr lang="en-US" sz="2800" dirty="0" smtClean="0"/>
              <a:t>worldwide</a:t>
            </a:r>
            <a:r>
              <a:rPr lang="id-ID" sz="2800" dirty="0" smtClean="0"/>
              <a:t>, and r</a:t>
            </a:r>
            <a:r>
              <a:rPr lang="en-US" sz="2800" dirty="0" err="1" smtClean="0"/>
              <a:t>estriction</a:t>
            </a:r>
            <a:r>
              <a:rPr lang="en-US" sz="2800" dirty="0" smtClean="0"/>
              <a:t> of unprocessed raw material/natural resources </a:t>
            </a:r>
            <a:r>
              <a:rPr lang="id-ID" sz="2800" dirty="0" smtClean="0"/>
              <a:t>e</a:t>
            </a:r>
            <a:r>
              <a:rPr lang="en-US" sz="2800" dirty="0" err="1" smtClean="0"/>
              <a:t>xport</a:t>
            </a:r>
            <a:r>
              <a:rPr lang="id-ID" sz="2800" dirty="0" smtClean="0"/>
              <a:t> will impact HE/Trucks  financing demands</a:t>
            </a:r>
            <a:r>
              <a:rPr lang="en-US" sz="2800" dirty="0" smtClean="0"/>
              <a:t> </a:t>
            </a:r>
          </a:p>
          <a:p>
            <a:pPr marL="284163" indent="-284163"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7772400" cy="914400"/>
          </a:xfrm>
        </p:spPr>
        <p:txBody>
          <a:bodyPr/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731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6" y="228599"/>
            <a:ext cx="9097773" cy="643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3853"/>
            <a:ext cx="8839200" cy="647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01"/>
            <a:ext cx="9144000" cy="661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291"/>
            <a:ext cx="9144000" cy="654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0" y="228600"/>
            <a:ext cx="9098089" cy="643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76" y="228600"/>
            <a:ext cx="8992024" cy="651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408</Words>
  <Application>Microsoft Office PowerPoint</Application>
  <PresentationFormat>On-screen Show (4:3)</PresentationFormat>
  <Paragraphs>196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Metro</vt:lpstr>
      <vt:lpstr>MULTIFINANCE OUTLOOK 2013</vt:lpstr>
      <vt:lpstr>INDONESIA MACROECONOMIC CONDITION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Multifinance Industry Highlight </vt:lpstr>
      <vt:lpstr>FINANCING ACTIVITIES </vt:lpstr>
      <vt:lpstr>Financing Activities Portfolio</vt:lpstr>
      <vt:lpstr>NPL Multifinance</vt:lpstr>
      <vt:lpstr>Slide 28</vt:lpstr>
      <vt:lpstr>Slide 29</vt:lpstr>
      <vt:lpstr>Slide 30</vt:lpstr>
      <vt:lpstr>Slide 31</vt:lpstr>
      <vt:lpstr>Slide 32</vt:lpstr>
      <vt:lpstr>Slide 33</vt:lpstr>
      <vt:lpstr>OPPORTUNITIES IN 2013</vt:lpstr>
      <vt:lpstr>Challenges in 2013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MULTIFINANCE OUTLOOK 2013</dc:title>
  <dc:creator>Andryan</dc:creator>
  <cp:lastModifiedBy>lenovo</cp:lastModifiedBy>
  <cp:revision>33</cp:revision>
  <dcterms:created xsi:type="dcterms:W3CDTF">2012-11-15T13:05:34Z</dcterms:created>
  <dcterms:modified xsi:type="dcterms:W3CDTF">2012-11-30T03:06:41Z</dcterms:modified>
</cp:coreProperties>
</file>